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4"/>
  </p:sldMasterIdLst>
  <p:notesMasterIdLst>
    <p:notesMasterId r:id="rId47"/>
  </p:notesMasterIdLst>
  <p:sldIdLst>
    <p:sldId id="256" r:id="rId5"/>
    <p:sldId id="816" r:id="rId6"/>
    <p:sldId id="826" r:id="rId7"/>
    <p:sldId id="831" r:id="rId8"/>
    <p:sldId id="830" r:id="rId9"/>
    <p:sldId id="833" r:id="rId10"/>
    <p:sldId id="832" r:id="rId11"/>
    <p:sldId id="866" r:id="rId12"/>
    <p:sldId id="867" r:id="rId13"/>
    <p:sldId id="836" r:id="rId14"/>
    <p:sldId id="773" r:id="rId15"/>
    <p:sldId id="810" r:id="rId16"/>
    <p:sldId id="838" r:id="rId17"/>
    <p:sldId id="828" r:id="rId18"/>
    <p:sldId id="841" r:id="rId19"/>
    <p:sldId id="839" r:id="rId20"/>
    <p:sldId id="840" r:id="rId21"/>
    <p:sldId id="825" r:id="rId22"/>
    <p:sldId id="844" r:id="rId23"/>
    <p:sldId id="846" r:id="rId24"/>
    <p:sldId id="823" r:id="rId25"/>
    <p:sldId id="824" r:id="rId26"/>
    <p:sldId id="852" r:id="rId27"/>
    <p:sldId id="855" r:id="rId28"/>
    <p:sldId id="853" r:id="rId29"/>
    <p:sldId id="848" r:id="rId30"/>
    <p:sldId id="814" r:id="rId31"/>
    <p:sldId id="815" r:id="rId32"/>
    <p:sldId id="854" r:id="rId33"/>
    <p:sldId id="865" r:id="rId34"/>
    <p:sldId id="859" r:id="rId35"/>
    <p:sldId id="860" r:id="rId36"/>
    <p:sldId id="861" r:id="rId37"/>
    <p:sldId id="862" r:id="rId38"/>
    <p:sldId id="863" r:id="rId39"/>
    <p:sldId id="856" r:id="rId40"/>
    <p:sldId id="858" r:id="rId41"/>
    <p:sldId id="864" r:id="rId42"/>
    <p:sldId id="762" r:id="rId43"/>
    <p:sldId id="811" r:id="rId44"/>
    <p:sldId id="812" r:id="rId45"/>
    <p:sldId id="820"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AC7559-0F68-535E-8ECB-8CD62F6BC943}" name="Erin Taylor" initials="ET" userId="S::ETaylor@bailit-health.com::c09af165-50a0-4a78-8b32-79b157be4bff" providerId="AD"/>
  <p188:author id="{7F37CE83-20B0-4C32-A2CB-26A7121AA924}" name="Michael Bailit" initials="MB" userId="S::mbailit@bailit-health.com::6e5c4604-85bf-41ef-8e97-4724b7d5658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71E7"/>
    <a:srgbClr val="F27124"/>
    <a:srgbClr val="4472C4"/>
    <a:srgbClr val="FAAA19"/>
    <a:srgbClr val="00214D"/>
    <a:srgbClr val="C6D4FB"/>
    <a:srgbClr val="00069C"/>
    <a:srgbClr val="7094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714" autoAdjust="0"/>
  </p:normalViewPr>
  <p:slideViewPr>
    <p:cSldViewPr snapToGrid="0">
      <p:cViewPr varScale="1">
        <p:scale>
          <a:sx n="72" d="100"/>
          <a:sy n="72" d="100"/>
        </p:scale>
        <p:origin x="1075" y="4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8/10/relationships/authors" Target="author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Bailit" userId="6e5c4604-85bf-41ef-8e97-4724b7d56589" providerId="ADAL" clId="{7A7802F4-BFED-4AAD-ADEF-2EF4349818E9}"/>
    <pc:docChg chg="undo custSel modSld">
      <pc:chgData name="Michael Bailit" userId="6e5c4604-85bf-41ef-8e97-4724b7d56589" providerId="ADAL" clId="{7A7802F4-BFED-4AAD-ADEF-2EF4349818E9}" dt="2024-11-24T03:42:14.293" v="34" actId="20577"/>
      <pc:docMkLst>
        <pc:docMk/>
      </pc:docMkLst>
      <pc:sldChg chg="modNotesTx">
        <pc:chgData name="Michael Bailit" userId="6e5c4604-85bf-41ef-8e97-4724b7d56589" providerId="ADAL" clId="{7A7802F4-BFED-4AAD-ADEF-2EF4349818E9}" dt="2024-11-24T03:41:43.956" v="1"/>
        <pc:sldMkLst>
          <pc:docMk/>
          <pc:sldMk cId="517046964" sldId="832"/>
        </pc:sldMkLst>
      </pc:sldChg>
      <pc:sldChg chg="modNotesTx">
        <pc:chgData name="Michael Bailit" userId="6e5c4604-85bf-41ef-8e97-4724b7d56589" providerId="ADAL" clId="{7A7802F4-BFED-4AAD-ADEF-2EF4349818E9}" dt="2024-11-24T03:42:14.293" v="34" actId="20577"/>
        <pc:sldMkLst>
          <pc:docMk/>
          <pc:sldMk cId="1581375778" sldId="866"/>
        </pc:sldMkLst>
      </pc:sldChg>
    </pc:docChg>
  </pc:docChgLst>
  <pc:docChgLst>
    <pc:chgData name="Reger, Alexander" userId="2aea931e-1a15-49d6-bcee-ca146e9bbf46" providerId="ADAL" clId="{A70777A6-6AD4-47F4-857D-EEC0367EDBB1}"/>
    <pc:docChg chg="modSld">
      <pc:chgData name="Reger, Alexander" userId="2aea931e-1a15-49d6-bcee-ca146e9bbf46" providerId="ADAL" clId="{A70777A6-6AD4-47F4-857D-EEC0367EDBB1}" dt="2024-11-26T18:51:35.131" v="23" actId="20577"/>
      <pc:docMkLst>
        <pc:docMk/>
      </pc:docMkLst>
      <pc:sldChg chg="modSp mod">
        <pc:chgData name="Reger, Alexander" userId="2aea931e-1a15-49d6-bcee-ca146e9bbf46" providerId="ADAL" clId="{A70777A6-6AD4-47F4-857D-EEC0367EDBB1}" dt="2024-11-26T18:51:35.131" v="23" actId="20577"/>
        <pc:sldMkLst>
          <pc:docMk/>
          <pc:sldMk cId="1851596566" sldId="826"/>
        </pc:sldMkLst>
        <pc:graphicFrameChg chg="modGraphic">
          <ac:chgData name="Reger, Alexander" userId="2aea931e-1a15-49d6-bcee-ca146e9bbf46" providerId="ADAL" clId="{A70777A6-6AD4-47F4-857D-EEC0367EDBB1}" dt="2024-11-26T18:51:35.131" v="23" actId="20577"/>
          <ac:graphicFrameMkLst>
            <pc:docMk/>
            <pc:sldMk cId="1851596566" sldId="826"/>
            <ac:graphicFrameMk id="7" creationId="{1E1F674A-0DAE-2C76-ECDB-97A3A5C426DA}"/>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ata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ata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ata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9522D7-02F2-4A93-9826-941296BC908C}"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0AAC4AC4-4DE6-478D-98D9-3DC3043D966E}">
      <dgm:prSet custT="1"/>
      <dgm:spPr>
        <a:ln>
          <a:noFill/>
        </a:ln>
      </dgm:spPr>
      <dgm:t>
        <a:bodyPr/>
        <a:lstStyle/>
        <a:p>
          <a:r>
            <a:rPr lang="en-US" sz="2000">
              <a:latin typeface="Poppins" panose="00000500000000000000" pitchFamily="2" charset="0"/>
              <a:cs typeface="Poppins" panose="00000500000000000000" pitchFamily="2" charset="0"/>
            </a:rPr>
            <a:t>GSP is often considered the main measure and key target of economic policy at all levels of government. The growth in GSP tells us how fast the state’s economy is growing.</a:t>
          </a:r>
        </a:p>
      </dgm:t>
    </dgm:pt>
    <dgm:pt modelId="{B8B050D4-1520-47FF-94FF-E1B9A5583F56}" type="parTrans" cxnId="{F25C6AAF-EA03-4C2C-BCF6-989589772872}">
      <dgm:prSet/>
      <dgm:spPr/>
      <dgm:t>
        <a:bodyPr/>
        <a:lstStyle/>
        <a:p>
          <a:endParaRPr lang="en-US" sz="1600">
            <a:latin typeface="Poppins" panose="00000500000000000000" pitchFamily="2" charset="0"/>
            <a:cs typeface="Poppins" panose="00000500000000000000" pitchFamily="2" charset="0"/>
          </a:endParaRPr>
        </a:p>
      </dgm:t>
    </dgm:pt>
    <dgm:pt modelId="{7031BD7A-46D0-4DD8-B0E5-871692826B09}" type="sibTrans" cxnId="{F25C6AAF-EA03-4C2C-BCF6-989589772872}">
      <dgm:prSet/>
      <dgm:spPr/>
      <dgm:t>
        <a:bodyPr/>
        <a:lstStyle/>
        <a:p>
          <a:endParaRPr lang="en-US" sz="1600">
            <a:latin typeface="Poppins" panose="00000500000000000000" pitchFamily="2" charset="0"/>
            <a:cs typeface="Poppins" panose="00000500000000000000" pitchFamily="2" charset="0"/>
          </a:endParaRPr>
        </a:p>
      </dgm:t>
    </dgm:pt>
    <dgm:pt modelId="{E4FD4728-5641-418F-B6BB-A9D83518EC01}">
      <dgm:prSet custT="1"/>
      <dgm:spPr>
        <a:ln>
          <a:noFill/>
        </a:ln>
      </dgm:spPr>
      <dgm:t>
        <a:bodyPr/>
        <a:lstStyle/>
        <a:p>
          <a:r>
            <a:rPr lang="en-US" sz="2000">
              <a:latin typeface="Poppins" panose="00000500000000000000" pitchFamily="2" charset="0"/>
              <a:cs typeface="Poppins" panose="00000500000000000000" pitchFamily="2" charset="0"/>
            </a:rPr>
            <a:t>By tying the benchmark to GSP, we would create an expectation that healthcare spending should not grow faster than the economy.</a:t>
          </a:r>
        </a:p>
      </dgm:t>
    </dgm:pt>
    <dgm:pt modelId="{4FE1D9B9-BA6E-4235-B655-E2AC4D1069EF}" type="parTrans" cxnId="{2F091BFC-7C0C-4ABF-B79D-142F6CB37187}">
      <dgm:prSet/>
      <dgm:spPr/>
      <dgm:t>
        <a:bodyPr/>
        <a:lstStyle/>
        <a:p>
          <a:endParaRPr lang="en-US" sz="1600">
            <a:latin typeface="Poppins" panose="00000500000000000000" pitchFamily="2" charset="0"/>
            <a:cs typeface="Poppins" panose="00000500000000000000" pitchFamily="2" charset="0"/>
          </a:endParaRPr>
        </a:p>
      </dgm:t>
    </dgm:pt>
    <dgm:pt modelId="{0443872B-ED24-4760-B3D5-623788121DD5}" type="sibTrans" cxnId="{2F091BFC-7C0C-4ABF-B79D-142F6CB37187}">
      <dgm:prSet/>
      <dgm:spPr/>
      <dgm:t>
        <a:bodyPr/>
        <a:lstStyle/>
        <a:p>
          <a:endParaRPr lang="en-US" sz="1600">
            <a:latin typeface="Poppins" panose="00000500000000000000" pitchFamily="2" charset="0"/>
            <a:cs typeface="Poppins" panose="00000500000000000000" pitchFamily="2" charset="0"/>
          </a:endParaRPr>
        </a:p>
      </dgm:t>
    </dgm:pt>
    <dgm:pt modelId="{55028A44-B820-40F3-9737-909D2A843C76}" type="pres">
      <dgm:prSet presAssocID="{FF9522D7-02F2-4A93-9826-941296BC908C}" presName="linear" presStyleCnt="0">
        <dgm:presLayoutVars>
          <dgm:dir/>
          <dgm:resizeHandles val="exact"/>
        </dgm:presLayoutVars>
      </dgm:prSet>
      <dgm:spPr/>
    </dgm:pt>
    <dgm:pt modelId="{25BE190B-0ABD-4A5A-B31B-D2174FE7FEE0}" type="pres">
      <dgm:prSet presAssocID="{0AAC4AC4-4DE6-478D-98D9-3DC3043D966E}" presName="comp" presStyleCnt="0"/>
      <dgm:spPr/>
    </dgm:pt>
    <dgm:pt modelId="{7399FDBA-B23D-471D-89AB-8C9E168D34BC}" type="pres">
      <dgm:prSet presAssocID="{0AAC4AC4-4DE6-478D-98D9-3DC3043D966E}" presName="box" presStyleLbl="node1" presStyleIdx="0" presStyleCnt="2" custLinFactNeighborX="16365" custLinFactNeighborY="-11681"/>
      <dgm:spPr/>
    </dgm:pt>
    <dgm:pt modelId="{FFF4683B-AF44-4D44-881F-4FA736F035AD}" type="pres">
      <dgm:prSet presAssocID="{0AAC4AC4-4DE6-478D-98D9-3DC3043D966E}" presName="img" presStyleLbl="fgImgPlace1" presStyleIdx="0" presStyleCnt="2" custScaleX="80927" custScaleY="68270"/>
      <dgm:spPr>
        <a:blipFill>
          <a:blip xmlns:r="http://schemas.openxmlformats.org/officeDocument/2006/relationships" r:embed="rId1">
            <a:extLst>
              <a:ext uri="{96DAC541-7B7A-43D3-8B79-37D633B846F1}">
                <asvg:svgBlip xmlns:asvg="http://schemas.microsoft.com/office/drawing/2016/SVG/main" r:embed="rId2"/>
              </a:ext>
            </a:extLst>
          </a:blip>
          <a:srcRect/>
          <a:stretch>
            <a:fillRect t="-1000" b="-1000"/>
          </a:stretch>
        </a:blipFill>
        <a:ln>
          <a:solidFill>
            <a:schemeClr val="bg1"/>
          </a:solidFill>
        </a:ln>
      </dgm:spPr>
      <dgm:extLst>
        <a:ext uri="{E40237B7-FDA0-4F09-8148-C483321AD2D9}">
          <dgm14:cNvPr xmlns:dgm14="http://schemas.microsoft.com/office/drawing/2010/diagram" id="0" name="" descr="Research with solid fill"/>
        </a:ext>
      </dgm:extLst>
    </dgm:pt>
    <dgm:pt modelId="{2C263949-18A3-4433-9A80-26CC96F2A699}" type="pres">
      <dgm:prSet presAssocID="{0AAC4AC4-4DE6-478D-98D9-3DC3043D966E}" presName="text" presStyleLbl="node1" presStyleIdx="0" presStyleCnt="2">
        <dgm:presLayoutVars>
          <dgm:bulletEnabled val="1"/>
        </dgm:presLayoutVars>
      </dgm:prSet>
      <dgm:spPr/>
    </dgm:pt>
    <dgm:pt modelId="{96F1C14A-D6D5-4D47-8BCC-D3C6FD3E8A8C}" type="pres">
      <dgm:prSet presAssocID="{7031BD7A-46D0-4DD8-B0E5-871692826B09}" presName="spacer" presStyleCnt="0"/>
      <dgm:spPr/>
    </dgm:pt>
    <dgm:pt modelId="{A8A76B5A-4E45-47A7-BAC1-42EA41486258}" type="pres">
      <dgm:prSet presAssocID="{E4FD4728-5641-418F-B6BB-A9D83518EC01}" presName="comp" presStyleCnt="0"/>
      <dgm:spPr/>
    </dgm:pt>
    <dgm:pt modelId="{48ED405B-C467-4981-9485-1F2026853681}" type="pres">
      <dgm:prSet presAssocID="{E4FD4728-5641-418F-B6BB-A9D83518EC01}" presName="box" presStyleLbl="node1" presStyleIdx="1" presStyleCnt="2" custLinFactNeighborX="0"/>
      <dgm:spPr/>
    </dgm:pt>
    <dgm:pt modelId="{2AFF9283-1ED7-42D6-97F1-F98F296BEA10}" type="pres">
      <dgm:prSet presAssocID="{E4FD4728-5641-418F-B6BB-A9D83518EC01}" presName="img" presStyleLbl="fgImgPlace1" presStyleIdx="1" presStyleCnt="2" custScaleX="77537" custScaleY="7210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000" b="-1000"/>
          </a:stretch>
        </a:blipFill>
      </dgm:spPr>
      <dgm:extLst>
        <a:ext uri="{E40237B7-FDA0-4F09-8148-C483321AD2D9}">
          <dgm14:cNvPr xmlns:dgm14="http://schemas.microsoft.com/office/drawing/2010/diagram" id="0" name="" descr="Megaphone with solid fill"/>
        </a:ext>
      </dgm:extLst>
    </dgm:pt>
    <dgm:pt modelId="{24BCAD08-018A-4328-81F7-779765083925}" type="pres">
      <dgm:prSet presAssocID="{E4FD4728-5641-418F-B6BB-A9D83518EC01}" presName="text" presStyleLbl="node1" presStyleIdx="1" presStyleCnt="2">
        <dgm:presLayoutVars>
          <dgm:bulletEnabled val="1"/>
        </dgm:presLayoutVars>
      </dgm:prSet>
      <dgm:spPr/>
    </dgm:pt>
  </dgm:ptLst>
  <dgm:cxnLst>
    <dgm:cxn modelId="{FC6EA619-57E5-4D97-98AC-89B7E427C90A}" type="presOf" srcId="{E4FD4728-5641-418F-B6BB-A9D83518EC01}" destId="{48ED405B-C467-4981-9485-1F2026853681}" srcOrd="0" destOrd="0" presId="urn:microsoft.com/office/officeart/2005/8/layout/vList4"/>
    <dgm:cxn modelId="{91076A6E-5F8C-4CB7-AA05-9E0B7B4B2CCE}" type="presOf" srcId="{E4FD4728-5641-418F-B6BB-A9D83518EC01}" destId="{24BCAD08-018A-4328-81F7-779765083925}" srcOrd="1" destOrd="0" presId="urn:microsoft.com/office/officeart/2005/8/layout/vList4"/>
    <dgm:cxn modelId="{66362255-83DB-4788-AB20-7A7C5C312CE9}" type="presOf" srcId="{FF9522D7-02F2-4A93-9826-941296BC908C}" destId="{55028A44-B820-40F3-9737-909D2A843C76}" srcOrd="0" destOrd="0" presId="urn:microsoft.com/office/officeart/2005/8/layout/vList4"/>
    <dgm:cxn modelId="{EC41DC76-0069-49CB-8A39-CD9008698FE4}" type="presOf" srcId="{0AAC4AC4-4DE6-478D-98D9-3DC3043D966E}" destId="{2C263949-18A3-4433-9A80-26CC96F2A699}" srcOrd="1" destOrd="0" presId="urn:microsoft.com/office/officeart/2005/8/layout/vList4"/>
    <dgm:cxn modelId="{56AF3C59-41CD-41A1-A7C9-3D2D80F56CF1}" type="presOf" srcId="{0AAC4AC4-4DE6-478D-98D9-3DC3043D966E}" destId="{7399FDBA-B23D-471D-89AB-8C9E168D34BC}" srcOrd="0" destOrd="0" presId="urn:microsoft.com/office/officeart/2005/8/layout/vList4"/>
    <dgm:cxn modelId="{F25C6AAF-EA03-4C2C-BCF6-989589772872}" srcId="{FF9522D7-02F2-4A93-9826-941296BC908C}" destId="{0AAC4AC4-4DE6-478D-98D9-3DC3043D966E}" srcOrd="0" destOrd="0" parTransId="{B8B050D4-1520-47FF-94FF-E1B9A5583F56}" sibTransId="{7031BD7A-46D0-4DD8-B0E5-871692826B09}"/>
    <dgm:cxn modelId="{2F091BFC-7C0C-4ABF-B79D-142F6CB37187}" srcId="{FF9522D7-02F2-4A93-9826-941296BC908C}" destId="{E4FD4728-5641-418F-B6BB-A9D83518EC01}" srcOrd="1" destOrd="0" parTransId="{4FE1D9B9-BA6E-4235-B655-E2AC4D1069EF}" sibTransId="{0443872B-ED24-4760-B3D5-623788121DD5}"/>
    <dgm:cxn modelId="{E043F77C-CAC1-4348-AAFC-0B5ECEDE36BB}" type="presParOf" srcId="{55028A44-B820-40F3-9737-909D2A843C76}" destId="{25BE190B-0ABD-4A5A-B31B-D2174FE7FEE0}" srcOrd="0" destOrd="0" presId="urn:microsoft.com/office/officeart/2005/8/layout/vList4"/>
    <dgm:cxn modelId="{CCE979AA-2F23-45DE-BE95-E8C6B6A35FC9}" type="presParOf" srcId="{25BE190B-0ABD-4A5A-B31B-D2174FE7FEE0}" destId="{7399FDBA-B23D-471D-89AB-8C9E168D34BC}" srcOrd="0" destOrd="0" presId="urn:microsoft.com/office/officeart/2005/8/layout/vList4"/>
    <dgm:cxn modelId="{2ADA847C-D5DD-41A1-9A08-68785BA07A75}" type="presParOf" srcId="{25BE190B-0ABD-4A5A-B31B-D2174FE7FEE0}" destId="{FFF4683B-AF44-4D44-881F-4FA736F035AD}" srcOrd="1" destOrd="0" presId="urn:microsoft.com/office/officeart/2005/8/layout/vList4"/>
    <dgm:cxn modelId="{3C8E7E3D-6C8C-4218-8FDE-5ED5650C07F6}" type="presParOf" srcId="{25BE190B-0ABD-4A5A-B31B-D2174FE7FEE0}" destId="{2C263949-18A3-4433-9A80-26CC96F2A699}" srcOrd="2" destOrd="0" presId="urn:microsoft.com/office/officeart/2005/8/layout/vList4"/>
    <dgm:cxn modelId="{2A9EB56D-0429-4FD5-AB8B-D9A21C947B8A}" type="presParOf" srcId="{55028A44-B820-40F3-9737-909D2A843C76}" destId="{96F1C14A-D6D5-4D47-8BCC-D3C6FD3E8A8C}" srcOrd="1" destOrd="0" presId="urn:microsoft.com/office/officeart/2005/8/layout/vList4"/>
    <dgm:cxn modelId="{DAE659D6-FB89-42D4-A6B7-DF30481474E3}" type="presParOf" srcId="{55028A44-B820-40F3-9737-909D2A843C76}" destId="{A8A76B5A-4E45-47A7-BAC1-42EA41486258}" srcOrd="2" destOrd="0" presId="urn:microsoft.com/office/officeart/2005/8/layout/vList4"/>
    <dgm:cxn modelId="{2FBF580C-F821-4ACE-ACC0-28C74DAB3BB5}" type="presParOf" srcId="{A8A76B5A-4E45-47A7-BAC1-42EA41486258}" destId="{48ED405B-C467-4981-9485-1F2026853681}" srcOrd="0" destOrd="0" presId="urn:microsoft.com/office/officeart/2005/8/layout/vList4"/>
    <dgm:cxn modelId="{EEFDDBAE-53D9-460E-914A-CCA9ABF8FFBC}" type="presParOf" srcId="{A8A76B5A-4E45-47A7-BAC1-42EA41486258}" destId="{2AFF9283-1ED7-42D6-97F1-F98F296BEA10}" srcOrd="1" destOrd="0" presId="urn:microsoft.com/office/officeart/2005/8/layout/vList4"/>
    <dgm:cxn modelId="{88F9F9DB-CDDE-4BEC-AAB5-AF46473F1C09}" type="presParOf" srcId="{A8A76B5A-4E45-47A7-BAC1-42EA41486258}" destId="{24BCAD08-018A-4328-81F7-779765083925}"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9522D7-02F2-4A93-9826-941296BC908C}"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0AAC4AC4-4DE6-478D-98D9-3DC3043D966E}">
      <dgm:prSet custT="1"/>
      <dgm:spPr/>
      <dgm:t>
        <a:bodyPr/>
        <a:lstStyle/>
        <a:p>
          <a:r>
            <a:rPr lang="en-US" sz="2000">
              <a:latin typeface="Poppins" panose="00000500000000000000" pitchFamily="2" charset="0"/>
              <a:cs typeface="Poppins" panose="00000500000000000000" pitchFamily="2" charset="0"/>
            </a:rPr>
            <a:t>PGSP shows us what state economic growth is likely to be in the future.  It is designed to be a stable benchmarking figure.  It is used by many cost growth benchmark states. </a:t>
          </a:r>
        </a:p>
      </dgm:t>
    </dgm:pt>
    <dgm:pt modelId="{B8B050D4-1520-47FF-94FF-E1B9A5583F56}" type="parTrans" cxnId="{F25C6AAF-EA03-4C2C-BCF6-989589772872}">
      <dgm:prSet/>
      <dgm:spPr/>
      <dgm:t>
        <a:bodyPr/>
        <a:lstStyle/>
        <a:p>
          <a:endParaRPr lang="en-US" sz="1600">
            <a:latin typeface="Poppins" panose="00000500000000000000" pitchFamily="2" charset="0"/>
            <a:cs typeface="Poppins" panose="00000500000000000000" pitchFamily="2" charset="0"/>
          </a:endParaRPr>
        </a:p>
      </dgm:t>
    </dgm:pt>
    <dgm:pt modelId="{7031BD7A-46D0-4DD8-B0E5-871692826B09}" type="sibTrans" cxnId="{F25C6AAF-EA03-4C2C-BCF6-989589772872}">
      <dgm:prSet/>
      <dgm:spPr/>
      <dgm:t>
        <a:bodyPr/>
        <a:lstStyle/>
        <a:p>
          <a:endParaRPr lang="en-US" sz="1600">
            <a:latin typeface="Poppins" panose="00000500000000000000" pitchFamily="2" charset="0"/>
            <a:cs typeface="Poppins" panose="00000500000000000000" pitchFamily="2" charset="0"/>
          </a:endParaRPr>
        </a:p>
      </dgm:t>
    </dgm:pt>
    <dgm:pt modelId="{E4FD4728-5641-418F-B6BB-A9D83518EC01}">
      <dgm:prSet custT="1"/>
      <dgm:spPr/>
      <dgm:t>
        <a:bodyPr/>
        <a:lstStyle/>
        <a:p>
          <a:r>
            <a:rPr lang="en-US" sz="2000">
              <a:latin typeface="Poppins" panose="00000500000000000000" pitchFamily="2" charset="0"/>
              <a:cs typeface="Poppins" panose="00000500000000000000" pitchFamily="2" charset="0"/>
            </a:rPr>
            <a:t>By tying the benchmark to PGSP, we would create an expectation that healthcare spending should not grow faster than the state economy is forecasted to grow.</a:t>
          </a:r>
        </a:p>
      </dgm:t>
    </dgm:pt>
    <dgm:pt modelId="{4FE1D9B9-BA6E-4235-B655-E2AC4D1069EF}" type="parTrans" cxnId="{2F091BFC-7C0C-4ABF-B79D-142F6CB37187}">
      <dgm:prSet/>
      <dgm:spPr/>
      <dgm:t>
        <a:bodyPr/>
        <a:lstStyle/>
        <a:p>
          <a:endParaRPr lang="en-US" sz="1600">
            <a:latin typeface="Poppins" panose="00000500000000000000" pitchFamily="2" charset="0"/>
            <a:cs typeface="Poppins" panose="00000500000000000000" pitchFamily="2" charset="0"/>
          </a:endParaRPr>
        </a:p>
      </dgm:t>
    </dgm:pt>
    <dgm:pt modelId="{0443872B-ED24-4760-B3D5-623788121DD5}" type="sibTrans" cxnId="{2F091BFC-7C0C-4ABF-B79D-142F6CB37187}">
      <dgm:prSet/>
      <dgm:spPr/>
      <dgm:t>
        <a:bodyPr/>
        <a:lstStyle/>
        <a:p>
          <a:endParaRPr lang="en-US" sz="1600">
            <a:latin typeface="Poppins" panose="00000500000000000000" pitchFamily="2" charset="0"/>
            <a:cs typeface="Poppins" panose="00000500000000000000" pitchFamily="2" charset="0"/>
          </a:endParaRPr>
        </a:p>
      </dgm:t>
    </dgm:pt>
    <dgm:pt modelId="{55028A44-B820-40F3-9737-909D2A843C76}" type="pres">
      <dgm:prSet presAssocID="{FF9522D7-02F2-4A93-9826-941296BC908C}" presName="linear" presStyleCnt="0">
        <dgm:presLayoutVars>
          <dgm:dir/>
          <dgm:resizeHandles val="exact"/>
        </dgm:presLayoutVars>
      </dgm:prSet>
      <dgm:spPr/>
    </dgm:pt>
    <dgm:pt modelId="{25BE190B-0ABD-4A5A-B31B-D2174FE7FEE0}" type="pres">
      <dgm:prSet presAssocID="{0AAC4AC4-4DE6-478D-98D9-3DC3043D966E}" presName="comp" presStyleCnt="0"/>
      <dgm:spPr/>
    </dgm:pt>
    <dgm:pt modelId="{7399FDBA-B23D-471D-89AB-8C9E168D34BC}" type="pres">
      <dgm:prSet presAssocID="{0AAC4AC4-4DE6-478D-98D9-3DC3043D966E}" presName="box" presStyleLbl="node1" presStyleIdx="0" presStyleCnt="2" custLinFactNeighborX="16365" custLinFactNeighborY="-11681"/>
      <dgm:spPr/>
    </dgm:pt>
    <dgm:pt modelId="{FFF4683B-AF44-4D44-881F-4FA736F035AD}" type="pres">
      <dgm:prSet presAssocID="{0AAC4AC4-4DE6-478D-98D9-3DC3043D966E}" presName="img" presStyleLbl="fgImgPlace1" presStyleIdx="0" presStyleCnt="2" custScaleX="67480" custScaleY="68270"/>
      <dgm:spPr>
        <a:blipFill rotWithShape="1">
          <a:blip xmlns:r="http://schemas.openxmlformats.org/officeDocument/2006/relationships" r:embed="rId1">
            <a:extLst>
              <a:ext uri="{96DAC541-7B7A-43D3-8B79-37D633B846F1}">
                <asvg:svgBlip xmlns:asvg="http://schemas.microsoft.com/office/drawing/2016/SVG/main" r:embed="rId2"/>
              </a:ext>
            </a:extLst>
          </a:blip>
          <a:srcRect/>
          <a:stretch>
            <a:fillRect l="-9000" r="-9000"/>
          </a:stretch>
        </a:blipFill>
      </dgm:spPr>
    </dgm:pt>
    <dgm:pt modelId="{2C263949-18A3-4433-9A80-26CC96F2A699}" type="pres">
      <dgm:prSet presAssocID="{0AAC4AC4-4DE6-478D-98D9-3DC3043D966E}" presName="text" presStyleLbl="node1" presStyleIdx="0" presStyleCnt="2">
        <dgm:presLayoutVars>
          <dgm:bulletEnabled val="1"/>
        </dgm:presLayoutVars>
      </dgm:prSet>
      <dgm:spPr/>
    </dgm:pt>
    <dgm:pt modelId="{96F1C14A-D6D5-4D47-8BCC-D3C6FD3E8A8C}" type="pres">
      <dgm:prSet presAssocID="{7031BD7A-46D0-4DD8-B0E5-871692826B09}" presName="spacer" presStyleCnt="0"/>
      <dgm:spPr/>
    </dgm:pt>
    <dgm:pt modelId="{A8A76B5A-4E45-47A7-BAC1-42EA41486258}" type="pres">
      <dgm:prSet presAssocID="{E4FD4728-5641-418F-B6BB-A9D83518EC01}" presName="comp" presStyleCnt="0"/>
      <dgm:spPr/>
    </dgm:pt>
    <dgm:pt modelId="{48ED405B-C467-4981-9485-1F2026853681}" type="pres">
      <dgm:prSet presAssocID="{E4FD4728-5641-418F-B6BB-A9D83518EC01}" presName="box" presStyleLbl="node1" presStyleIdx="1" presStyleCnt="2"/>
      <dgm:spPr/>
    </dgm:pt>
    <dgm:pt modelId="{2AFF9283-1ED7-42D6-97F1-F98F296BEA10}" type="pres">
      <dgm:prSet presAssocID="{E4FD4728-5641-418F-B6BB-A9D83518EC01}" presName="img" presStyleLbl="fgImgPlace1" presStyleIdx="1" presStyleCnt="2" custScaleX="69526" custScaleY="7210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000" b="-1000"/>
          </a:stretch>
        </a:blipFill>
      </dgm:spPr>
      <dgm:extLst>
        <a:ext uri="{E40237B7-FDA0-4F09-8148-C483321AD2D9}">
          <dgm14:cNvPr xmlns:dgm14="http://schemas.microsoft.com/office/drawing/2010/diagram" id="0" name="" descr="Megaphone with solid fill"/>
        </a:ext>
      </dgm:extLst>
    </dgm:pt>
    <dgm:pt modelId="{24BCAD08-018A-4328-81F7-779765083925}" type="pres">
      <dgm:prSet presAssocID="{E4FD4728-5641-418F-B6BB-A9D83518EC01}" presName="text" presStyleLbl="node1" presStyleIdx="1" presStyleCnt="2">
        <dgm:presLayoutVars>
          <dgm:bulletEnabled val="1"/>
        </dgm:presLayoutVars>
      </dgm:prSet>
      <dgm:spPr/>
    </dgm:pt>
  </dgm:ptLst>
  <dgm:cxnLst>
    <dgm:cxn modelId="{FC6EA619-57E5-4D97-98AC-89B7E427C90A}" type="presOf" srcId="{E4FD4728-5641-418F-B6BB-A9D83518EC01}" destId="{48ED405B-C467-4981-9485-1F2026853681}" srcOrd="0" destOrd="0" presId="urn:microsoft.com/office/officeart/2005/8/layout/vList4"/>
    <dgm:cxn modelId="{91076A6E-5F8C-4CB7-AA05-9E0B7B4B2CCE}" type="presOf" srcId="{E4FD4728-5641-418F-B6BB-A9D83518EC01}" destId="{24BCAD08-018A-4328-81F7-779765083925}" srcOrd="1" destOrd="0" presId="urn:microsoft.com/office/officeart/2005/8/layout/vList4"/>
    <dgm:cxn modelId="{66362255-83DB-4788-AB20-7A7C5C312CE9}" type="presOf" srcId="{FF9522D7-02F2-4A93-9826-941296BC908C}" destId="{55028A44-B820-40F3-9737-909D2A843C76}" srcOrd="0" destOrd="0" presId="urn:microsoft.com/office/officeart/2005/8/layout/vList4"/>
    <dgm:cxn modelId="{EC41DC76-0069-49CB-8A39-CD9008698FE4}" type="presOf" srcId="{0AAC4AC4-4DE6-478D-98D9-3DC3043D966E}" destId="{2C263949-18A3-4433-9A80-26CC96F2A699}" srcOrd="1" destOrd="0" presId="urn:microsoft.com/office/officeart/2005/8/layout/vList4"/>
    <dgm:cxn modelId="{56AF3C59-41CD-41A1-A7C9-3D2D80F56CF1}" type="presOf" srcId="{0AAC4AC4-4DE6-478D-98D9-3DC3043D966E}" destId="{7399FDBA-B23D-471D-89AB-8C9E168D34BC}" srcOrd="0" destOrd="0" presId="urn:microsoft.com/office/officeart/2005/8/layout/vList4"/>
    <dgm:cxn modelId="{F25C6AAF-EA03-4C2C-BCF6-989589772872}" srcId="{FF9522D7-02F2-4A93-9826-941296BC908C}" destId="{0AAC4AC4-4DE6-478D-98D9-3DC3043D966E}" srcOrd="0" destOrd="0" parTransId="{B8B050D4-1520-47FF-94FF-E1B9A5583F56}" sibTransId="{7031BD7A-46D0-4DD8-B0E5-871692826B09}"/>
    <dgm:cxn modelId="{2F091BFC-7C0C-4ABF-B79D-142F6CB37187}" srcId="{FF9522D7-02F2-4A93-9826-941296BC908C}" destId="{E4FD4728-5641-418F-B6BB-A9D83518EC01}" srcOrd="1" destOrd="0" parTransId="{4FE1D9B9-BA6E-4235-B655-E2AC4D1069EF}" sibTransId="{0443872B-ED24-4760-B3D5-623788121DD5}"/>
    <dgm:cxn modelId="{E043F77C-CAC1-4348-AAFC-0B5ECEDE36BB}" type="presParOf" srcId="{55028A44-B820-40F3-9737-909D2A843C76}" destId="{25BE190B-0ABD-4A5A-B31B-D2174FE7FEE0}" srcOrd="0" destOrd="0" presId="urn:microsoft.com/office/officeart/2005/8/layout/vList4"/>
    <dgm:cxn modelId="{CCE979AA-2F23-45DE-BE95-E8C6B6A35FC9}" type="presParOf" srcId="{25BE190B-0ABD-4A5A-B31B-D2174FE7FEE0}" destId="{7399FDBA-B23D-471D-89AB-8C9E168D34BC}" srcOrd="0" destOrd="0" presId="urn:microsoft.com/office/officeart/2005/8/layout/vList4"/>
    <dgm:cxn modelId="{2ADA847C-D5DD-41A1-9A08-68785BA07A75}" type="presParOf" srcId="{25BE190B-0ABD-4A5A-B31B-D2174FE7FEE0}" destId="{FFF4683B-AF44-4D44-881F-4FA736F035AD}" srcOrd="1" destOrd="0" presId="urn:microsoft.com/office/officeart/2005/8/layout/vList4"/>
    <dgm:cxn modelId="{3C8E7E3D-6C8C-4218-8FDE-5ED5650C07F6}" type="presParOf" srcId="{25BE190B-0ABD-4A5A-B31B-D2174FE7FEE0}" destId="{2C263949-18A3-4433-9A80-26CC96F2A699}" srcOrd="2" destOrd="0" presId="urn:microsoft.com/office/officeart/2005/8/layout/vList4"/>
    <dgm:cxn modelId="{2A9EB56D-0429-4FD5-AB8B-D9A21C947B8A}" type="presParOf" srcId="{55028A44-B820-40F3-9737-909D2A843C76}" destId="{96F1C14A-D6D5-4D47-8BCC-D3C6FD3E8A8C}" srcOrd="1" destOrd="0" presId="urn:microsoft.com/office/officeart/2005/8/layout/vList4"/>
    <dgm:cxn modelId="{DAE659D6-FB89-42D4-A6B7-DF30481474E3}" type="presParOf" srcId="{55028A44-B820-40F3-9737-909D2A843C76}" destId="{A8A76B5A-4E45-47A7-BAC1-42EA41486258}" srcOrd="2" destOrd="0" presId="urn:microsoft.com/office/officeart/2005/8/layout/vList4"/>
    <dgm:cxn modelId="{2FBF580C-F821-4ACE-ACC0-28C74DAB3BB5}" type="presParOf" srcId="{A8A76B5A-4E45-47A7-BAC1-42EA41486258}" destId="{48ED405B-C467-4981-9485-1F2026853681}" srcOrd="0" destOrd="0" presId="urn:microsoft.com/office/officeart/2005/8/layout/vList4"/>
    <dgm:cxn modelId="{EEFDDBAE-53D9-460E-914A-CCA9ABF8FFBC}" type="presParOf" srcId="{A8A76B5A-4E45-47A7-BAC1-42EA41486258}" destId="{2AFF9283-1ED7-42D6-97F1-F98F296BEA10}" srcOrd="1" destOrd="0" presId="urn:microsoft.com/office/officeart/2005/8/layout/vList4"/>
    <dgm:cxn modelId="{88F9F9DB-CDDE-4BEC-AAB5-AF46473F1C09}" type="presParOf" srcId="{A8A76B5A-4E45-47A7-BAC1-42EA41486258}" destId="{24BCAD08-018A-4328-81F7-779765083925}"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F9522D7-02F2-4A93-9826-941296BC908C}"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0AAC4AC4-4DE6-478D-98D9-3DC3043D966E}">
      <dgm:prSet custT="1"/>
      <dgm:spPr/>
      <dgm:t>
        <a:bodyPr/>
        <a:lstStyle/>
        <a:p>
          <a:r>
            <a:rPr lang="en-US" sz="2400">
              <a:latin typeface="Calibri" panose="020F0502020204030204" pitchFamily="34" charset="0"/>
              <a:cs typeface="Calibri" panose="020F0502020204030204" pitchFamily="34" charset="0"/>
            </a:rPr>
            <a:t>Median household income represents the financial health of all households in the state and is a good measure of a typical income level for the state.</a:t>
          </a:r>
        </a:p>
      </dgm:t>
    </dgm:pt>
    <dgm:pt modelId="{B8B050D4-1520-47FF-94FF-E1B9A5583F56}" type="parTrans" cxnId="{F25C6AAF-EA03-4C2C-BCF6-989589772872}">
      <dgm:prSet/>
      <dgm:spPr/>
      <dgm:t>
        <a:bodyPr/>
        <a:lstStyle/>
        <a:p>
          <a:endParaRPr lang="en-US">
            <a:latin typeface="Calibri" panose="020F0502020204030204" pitchFamily="34" charset="0"/>
            <a:cs typeface="Calibri" panose="020F0502020204030204" pitchFamily="34" charset="0"/>
          </a:endParaRPr>
        </a:p>
      </dgm:t>
    </dgm:pt>
    <dgm:pt modelId="{7031BD7A-46D0-4DD8-B0E5-871692826B09}" type="sibTrans" cxnId="{F25C6AAF-EA03-4C2C-BCF6-989589772872}">
      <dgm:prSet/>
      <dgm:spPr/>
      <dgm:t>
        <a:bodyPr/>
        <a:lstStyle/>
        <a:p>
          <a:endParaRPr lang="en-US">
            <a:latin typeface="Calibri" panose="020F0502020204030204" pitchFamily="34" charset="0"/>
            <a:cs typeface="Calibri" panose="020F0502020204030204" pitchFamily="34" charset="0"/>
          </a:endParaRPr>
        </a:p>
      </dgm:t>
    </dgm:pt>
    <dgm:pt modelId="{E4FD4728-5641-418F-B6BB-A9D83518EC01}">
      <dgm:prSet custT="1"/>
      <dgm:spPr/>
      <dgm:t>
        <a:bodyPr/>
        <a:lstStyle/>
        <a:p>
          <a:r>
            <a:rPr lang="en-US" sz="2400">
              <a:latin typeface="Calibri" panose="020F0502020204030204" pitchFamily="34" charset="0"/>
              <a:cs typeface="Calibri" panose="020F0502020204030204" pitchFamily="34" charset="0"/>
            </a:rPr>
            <a:t>By tying the benchmark to median household income growth, we would create an expectation that healthcare spending should not grow faster than household income.</a:t>
          </a:r>
        </a:p>
      </dgm:t>
    </dgm:pt>
    <dgm:pt modelId="{4FE1D9B9-BA6E-4235-B655-E2AC4D1069EF}" type="parTrans" cxnId="{2F091BFC-7C0C-4ABF-B79D-142F6CB37187}">
      <dgm:prSet/>
      <dgm:spPr/>
      <dgm:t>
        <a:bodyPr/>
        <a:lstStyle/>
        <a:p>
          <a:endParaRPr lang="en-US">
            <a:latin typeface="Calibri" panose="020F0502020204030204" pitchFamily="34" charset="0"/>
            <a:cs typeface="Calibri" panose="020F0502020204030204" pitchFamily="34" charset="0"/>
          </a:endParaRPr>
        </a:p>
      </dgm:t>
    </dgm:pt>
    <dgm:pt modelId="{0443872B-ED24-4760-B3D5-623788121DD5}" type="sibTrans" cxnId="{2F091BFC-7C0C-4ABF-B79D-142F6CB37187}">
      <dgm:prSet/>
      <dgm:spPr/>
      <dgm:t>
        <a:bodyPr/>
        <a:lstStyle/>
        <a:p>
          <a:endParaRPr lang="en-US">
            <a:latin typeface="Calibri" panose="020F0502020204030204" pitchFamily="34" charset="0"/>
            <a:cs typeface="Calibri" panose="020F0502020204030204" pitchFamily="34" charset="0"/>
          </a:endParaRPr>
        </a:p>
      </dgm:t>
    </dgm:pt>
    <dgm:pt modelId="{55028A44-B820-40F3-9737-909D2A843C76}" type="pres">
      <dgm:prSet presAssocID="{FF9522D7-02F2-4A93-9826-941296BC908C}" presName="linear" presStyleCnt="0">
        <dgm:presLayoutVars>
          <dgm:dir/>
          <dgm:resizeHandles val="exact"/>
        </dgm:presLayoutVars>
      </dgm:prSet>
      <dgm:spPr/>
    </dgm:pt>
    <dgm:pt modelId="{25BE190B-0ABD-4A5A-B31B-D2174FE7FEE0}" type="pres">
      <dgm:prSet presAssocID="{0AAC4AC4-4DE6-478D-98D9-3DC3043D966E}" presName="comp" presStyleCnt="0"/>
      <dgm:spPr/>
    </dgm:pt>
    <dgm:pt modelId="{7399FDBA-B23D-471D-89AB-8C9E168D34BC}" type="pres">
      <dgm:prSet presAssocID="{0AAC4AC4-4DE6-478D-98D9-3DC3043D966E}" presName="box" presStyleLbl="node1" presStyleIdx="0" presStyleCnt="2" custLinFactNeighborX="16365" custLinFactNeighborY="-11681"/>
      <dgm:spPr/>
    </dgm:pt>
    <dgm:pt modelId="{FFF4683B-AF44-4D44-881F-4FA736F035AD}" type="pres">
      <dgm:prSet presAssocID="{0AAC4AC4-4DE6-478D-98D9-3DC3043D966E}" presName="img" presStyleLbl="fgImgPlace1" presStyleIdx="0" presStyleCnt="2" custScaleX="67480" custScaleY="68270"/>
      <dgm:spPr>
        <a:blipFill rotWithShape="1">
          <a:blip xmlns:r="http://schemas.openxmlformats.org/officeDocument/2006/relationships" r:embed="rId1">
            <a:extLst>
              <a:ext uri="{96DAC541-7B7A-43D3-8B79-37D633B846F1}">
                <asvg:svgBlip xmlns:asvg="http://schemas.microsoft.com/office/drawing/2016/SVG/main" r:embed="rId2"/>
              </a:ext>
            </a:extLst>
          </a:blip>
          <a:srcRect/>
          <a:stretch>
            <a:fillRect l="-9000" r="-9000"/>
          </a:stretch>
        </a:blipFill>
      </dgm:spPr>
      <dgm:extLst>
        <a:ext uri="{E40237B7-FDA0-4F09-8148-C483321AD2D9}">
          <dgm14:cNvPr xmlns:dgm14="http://schemas.microsoft.com/office/drawing/2010/diagram" id="0" name="" descr="Earth globe: Americas with solid fill"/>
        </a:ext>
      </dgm:extLst>
    </dgm:pt>
    <dgm:pt modelId="{2C263949-18A3-4433-9A80-26CC96F2A699}" type="pres">
      <dgm:prSet presAssocID="{0AAC4AC4-4DE6-478D-98D9-3DC3043D966E}" presName="text" presStyleLbl="node1" presStyleIdx="0" presStyleCnt="2">
        <dgm:presLayoutVars>
          <dgm:bulletEnabled val="1"/>
        </dgm:presLayoutVars>
      </dgm:prSet>
      <dgm:spPr/>
    </dgm:pt>
    <dgm:pt modelId="{96F1C14A-D6D5-4D47-8BCC-D3C6FD3E8A8C}" type="pres">
      <dgm:prSet presAssocID="{7031BD7A-46D0-4DD8-B0E5-871692826B09}" presName="spacer" presStyleCnt="0"/>
      <dgm:spPr/>
    </dgm:pt>
    <dgm:pt modelId="{A8A76B5A-4E45-47A7-BAC1-42EA41486258}" type="pres">
      <dgm:prSet presAssocID="{E4FD4728-5641-418F-B6BB-A9D83518EC01}" presName="comp" presStyleCnt="0"/>
      <dgm:spPr/>
    </dgm:pt>
    <dgm:pt modelId="{48ED405B-C467-4981-9485-1F2026853681}" type="pres">
      <dgm:prSet presAssocID="{E4FD4728-5641-418F-B6BB-A9D83518EC01}" presName="box" presStyleLbl="node1" presStyleIdx="1" presStyleCnt="2"/>
      <dgm:spPr/>
    </dgm:pt>
    <dgm:pt modelId="{2AFF9283-1ED7-42D6-97F1-F98F296BEA10}" type="pres">
      <dgm:prSet presAssocID="{E4FD4728-5641-418F-B6BB-A9D83518EC01}" presName="img" presStyleLbl="fgImgPlace1" presStyleIdx="1" presStyleCnt="2" custScaleX="69526" custScaleY="7210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000" b="-1000"/>
          </a:stretch>
        </a:blipFill>
      </dgm:spPr>
      <dgm:extLst>
        <a:ext uri="{E40237B7-FDA0-4F09-8148-C483321AD2D9}">
          <dgm14:cNvPr xmlns:dgm14="http://schemas.microsoft.com/office/drawing/2010/diagram" id="0" name="" descr="Megaphone with solid fill"/>
        </a:ext>
      </dgm:extLst>
    </dgm:pt>
    <dgm:pt modelId="{24BCAD08-018A-4328-81F7-779765083925}" type="pres">
      <dgm:prSet presAssocID="{E4FD4728-5641-418F-B6BB-A9D83518EC01}" presName="text" presStyleLbl="node1" presStyleIdx="1" presStyleCnt="2">
        <dgm:presLayoutVars>
          <dgm:bulletEnabled val="1"/>
        </dgm:presLayoutVars>
      </dgm:prSet>
      <dgm:spPr/>
    </dgm:pt>
  </dgm:ptLst>
  <dgm:cxnLst>
    <dgm:cxn modelId="{FC6EA619-57E5-4D97-98AC-89B7E427C90A}" type="presOf" srcId="{E4FD4728-5641-418F-B6BB-A9D83518EC01}" destId="{48ED405B-C467-4981-9485-1F2026853681}" srcOrd="0" destOrd="0" presId="urn:microsoft.com/office/officeart/2005/8/layout/vList4"/>
    <dgm:cxn modelId="{91076A6E-5F8C-4CB7-AA05-9E0B7B4B2CCE}" type="presOf" srcId="{E4FD4728-5641-418F-B6BB-A9D83518EC01}" destId="{24BCAD08-018A-4328-81F7-779765083925}" srcOrd="1" destOrd="0" presId="urn:microsoft.com/office/officeart/2005/8/layout/vList4"/>
    <dgm:cxn modelId="{66362255-83DB-4788-AB20-7A7C5C312CE9}" type="presOf" srcId="{FF9522D7-02F2-4A93-9826-941296BC908C}" destId="{55028A44-B820-40F3-9737-909D2A843C76}" srcOrd="0" destOrd="0" presId="urn:microsoft.com/office/officeart/2005/8/layout/vList4"/>
    <dgm:cxn modelId="{EC41DC76-0069-49CB-8A39-CD9008698FE4}" type="presOf" srcId="{0AAC4AC4-4DE6-478D-98D9-3DC3043D966E}" destId="{2C263949-18A3-4433-9A80-26CC96F2A699}" srcOrd="1" destOrd="0" presId="urn:microsoft.com/office/officeart/2005/8/layout/vList4"/>
    <dgm:cxn modelId="{56AF3C59-41CD-41A1-A7C9-3D2D80F56CF1}" type="presOf" srcId="{0AAC4AC4-4DE6-478D-98D9-3DC3043D966E}" destId="{7399FDBA-B23D-471D-89AB-8C9E168D34BC}" srcOrd="0" destOrd="0" presId="urn:microsoft.com/office/officeart/2005/8/layout/vList4"/>
    <dgm:cxn modelId="{F25C6AAF-EA03-4C2C-BCF6-989589772872}" srcId="{FF9522D7-02F2-4A93-9826-941296BC908C}" destId="{0AAC4AC4-4DE6-478D-98D9-3DC3043D966E}" srcOrd="0" destOrd="0" parTransId="{B8B050D4-1520-47FF-94FF-E1B9A5583F56}" sibTransId="{7031BD7A-46D0-4DD8-B0E5-871692826B09}"/>
    <dgm:cxn modelId="{2F091BFC-7C0C-4ABF-B79D-142F6CB37187}" srcId="{FF9522D7-02F2-4A93-9826-941296BC908C}" destId="{E4FD4728-5641-418F-B6BB-A9D83518EC01}" srcOrd="1" destOrd="0" parTransId="{4FE1D9B9-BA6E-4235-B655-E2AC4D1069EF}" sibTransId="{0443872B-ED24-4760-B3D5-623788121DD5}"/>
    <dgm:cxn modelId="{E043F77C-CAC1-4348-AAFC-0B5ECEDE36BB}" type="presParOf" srcId="{55028A44-B820-40F3-9737-909D2A843C76}" destId="{25BE190B-0ABD-4A5A-B31B-D2174FE7FEE0}" srcOrd="0" destOrd="0" presId="urn:microsoft.com/office/officeart/2005/8/layout/vList4"/>
    <dgm:cxn modelId="{CCE979AA-2F23-45DE-BE95-E8C6B6A35FC9}" type="presParOf" srcId="{25BE190B-0ABD-4A5A-B31B-D2174FE7FEE0}" destId="{7399FDBA-B23D-471D-89AB-8C9E168D34BC}" srcOrd="0" destOrd="0" presId="urn:microsoft.com/office/officeart/2005/8/layout/vList4"/>
    <dgm:cxn modelId="{2ADA847C-D5DD-41A1-9A08-68785BA07A75}" type="presParOf" srcId="{25BE190B-0ABD-4A5A-B31B-D2174FE7FEE0}" destId="{FFF4683B-AF44-4D44-881F-4FA736F035AD}" srcOrd="1" destOrd="0" presId="urn:microsoft.com/office/officeart/2005/8/layout/vList4"/>
    <dgm:cxn modelId="{3C8E7E3D-6C8C-4218-8FDE-5ED5650C07F6}" type="presParOf" srcId="{25BE190B-0ABD-4A5A-B31B-D2174FE7FEE0}" destId="{2C263949-18A3-4433-9A80-26CC96F2A699}" srcOrd="2" destOrd="0" presId="urn:microsoft.com/office/officeart/2005/8/layout/vList4"/>
    <dgm:cxn modelId="{2A9EB56D-0429-4FD5-AB8B-D9A21C947B8A}" type="presParOf" srcId="{55028A44-B820-40F3-9737-909D2A843C76}" destId="{96F1C14A-D6D5-4D47-8BCC-D3C6FD3E8A8C}" srcOrd="1" destOrd="0" presId="urn:microsoft.com/office/officeart/2005/8/layout/vList4"/>
    <dgm:cxn modelId="{DAE659D6-FB89-42D4-A6B7-DF30481474E3}" type="presParOf" srcId="{55028A44-B820-40F3-9737-909D2A843C76}" destId="{A8A76B5A-4E45-47A7-BAC1-42EA41486258}" srcOrd="2" destOrd="0" presId="urn:microsoft.com/office/officeart/2005/8/layout/vList4"/>
    <dgm:cxn modelId="{2FBF580C-F821-4ACE-ACC0-28C74DAB3BB5}" type="presParOf" srcId="{A8A76B5A-4E45-47A7-BAC1-42EA41486258}" destId="{48ED405B-C467-4981-9485-1F2026853681}" srcOrd="0" destOrd="0" presId="urn:microsoft.com/office/officeart/2005/8/layout/vList4"/>
    <dgm:cxn modelId="{EEFDDBAE-53D9-460E-914A-CCA9ABF8FFBC}" type="presParOf" srcId="{A8A76B5A-4E45-47A7-BAC1-42EA41486258}" destId="{2AFF9283-1ED7-42D6-97F1-F98F296BEA10}" srcOrd="1" destOrd="0" presId="urn:microsoft.com/office/officeart/2005/8/layout/vList4"/>
    <dgm:cxn modelId="{88F9F9DB-CDDE-4BEC-AAB5-AF46473F1C09}" type="presParOf" srcId="{A8A76B5A-4E45-47A7-BAC1-42EA41486258}" destId="{24BCAD08-018A-4328-81F7-779765083925}"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F9522D7-02F2-4A93-9826-941296BC908C}"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0AAC4AC4-4DE6-478D-98D9-3DC3043D966E}">
      <dgm:prSet custT="1"/>
      <dgm:spPr/>
      <dgm:t>
        <a:bodyPr/>
        <a:lstStyle/>
        <a:p>
          <a:r>
            <a:rPr lang="en-US" sz="2400">
              <a:latin typeface="Calibri" panose="020F0502020204030204" pitchFamily="34" charset="0"/>
              <a:cs typeface="Calibri" panose="020F0502020204030204" pitchFamily="34" charset="0"/>
            </a:rPr>
            <a:t>Wage may be a more tangible indicator for most individuals than “household income” as it more closely represents “take-home pay.”</a:t>
          </a:r>
        </a:p>
      </dgm:t>
    </dgm:pt>
    <dgm:pt modelId="{B8B050D4-1520-47FF-94FF-E1B9A5583F56}" type="parTrans" cxnId="{F25C6AAF-EA03-4C2C-BCF6-989589772872}">
      <dgm:prSet/>
      <dgm:spPr/>
      <dgm:t>
        <a:bodyPr/>
        <a:lstStyle/>
        <a:p>
          <a:endParaRPr lang="en-US">
            <a:latin typeface="Calibri" panose="020F0502020204030204" pitchFamily="34" charset="0"/>
            <a:cs typeface="Calibri" panose="020F0502020204030204" pitchFamily="34" charset="0"/>
          </a:endParaRPr>
        </a:p>
      </dgm:t>
    </dgm:pt>
    <dgm:pt modelId="{7031BD7A-46D0-4DD8-B0E5-871692826B09}" type="sibTrans" cxnId="{F25C6AAF-EA03-4C2C-BCF6-989589772872}">
      <dgm:prSet/>
      <dgm:spPr/>
      <dgm:t>
        <a:bodyPr/>
        <a:lstStyle/>
        <a:p>
          <a:endParaRPr lang="en-US">
            <a:latin typeface="Calibri" panose="020F0502020204030204" pitchFamily="34" charset="0"/>
            <a:cs typeface="Calibri" panose="020F0502020204030204" pitchFamily="34" charset="0"/>
          </a:endParaRPr>
        </a:p>
      </dgm:t>
    </dgm:pt>
    <dgm:pt modelId="{E4FD4728-5641-418F-B6BB-A9D83518EC01}">
      <dgm:prSet custT="1"/>
      <dgm:spPr/>
      <dgm:t>
        <a:bodyPr/>
        <a:lstStyle/>
        <a:p>
          <a:r>
            <a:rPr lang="en-US" sz="2400">
              <a:latin typeface="Calibri" panose="020F0502020204030204" pitchFamily="34" charset="0"/>
              <a:cs typeface="Calibri" panose="020F0502020204030204" pitchFamily="34" charset="0"/>
            </a:rPr>
            <a:t>Setting the cost growth benchmark to the growth of Connecticut residents’ wage growth implies that healthcare should not grow faster than “take-home pay” of Connecticut residents.</a:t>
          </a:r>
        </a:p>
      </dgm:t>
    </dgm:pt>
    <dgm:pt modelId="{4FE1D9B9-BA6E-4235-B655-E2AC4D1069EF}" type="parTrans" cxnId="{2F091BFC-7C0C-4ABF-B79D-142F6CB37187}">
      <dgm:prSet/>
      <dgm:spPr/>
      <dgm:t>
        <a:bodyPr/>
        <a:lstStyle/>
        <a:p>
          <a:endParaRPr lang="en-US">
            <a:latin typeface="Calibri" panose="020F0502020204030204" pitchFamily="34" charset="0"/>
            <a:cs typeface="Calibri" panose="020F0502020204030204" pitchFamily="34" charset="0"/>
          </a:endParaRPr>
        </a:p>
      </dgm:t>
    </dgm:pt>
    <dgm:pt modelId="{0443872B-ED24-4760-B3D5-623788121DD5}" type="sibTrans" cxnId="{2F091BFC-7C0C-4ABF-B79D-142F6CB37187}">
      <dgm:prSet/>
      <dgm:spPr/>
      <dgm:t>
        <a:bodyPr/>
        <a:lstStyle/>
        <a:p>
          <a:endParaRPr lang="en-US">
            <a:latin typeface="Calibri" panose="020F0502020204030204" pitchFamily="34" charset="0"/>
            <a:cs typeface="Calibri" panose="020F0502020204030204" pitchFamily="34" charset="0"/>
          </a:endParaRPr>
        </a:p>
      </dgm:t>
    </dgm:pt>
    <dgm:pt modelId="{55028A44-B820-40F3-9737-909D2A843C76}" type="pres">
      <dgm:prSet presAssocID="{FF9522D7-02F2-4A93-9826-941296BC908C}" presName="linear" presStyleCnt="0">
        <dgm:presLayoutVars>
          <dgm:dir/>
          <dgm:resizeHandles val="exact"/>
        </dgm:presLayoutVars>
      </dgm:prSet>
      <dgm:spPr/>
    </dgm:pt>
    <dgm:pt modelId="{25BE190B-0ABD-4A5A-B31B-D2174FE7FEE0}" type="pres">
      <dgm:prSet presAssocID="{0AAC4AC4-4DE6-478D-98D9-3DC3043D966E}" presName="comp" presStyleCnt="0"/>
      <dgm:spPr/>
    </dgm:pt>
    <dgm:pt modelId="{7399FDBA-B23D-471D-89AB-8C9E168D34BC}" type="pres">
      <dgm:prSet presAssocID="{0AAC4AC4-4DE6-478D-98D9-3DC3043D966E}" presName="box" presStyleLbl="node1" presStyleIdx="0" presStyleCnt="2" custLinFactNeighborX="16365" custLinFactNeighborY="-11681"/>
      <dgm:spPr/>
    </dgm:pt>
    <dgm:pt modelId="{FFF4683B-AF44-4D44-881F-4FA736F035AD}" type="pres">
      <dgm:prSet presAssocID="{0AAC4AC4-4DE6-478D-98D9-3DC3043D966E}" presName="img" presStyleLbl="fgImgPlace1" presStyleIdx="0" presStyleCnt="2" custScaleX="67480" custScaleY="68270"/>
      <dgm:spPr>
        <a:blipFill rotWithShape="1">
          <a:blip xmlns:r="http://schemas.openxmlformats.org/officeDocument/2006/relationships" r:embed="rId1">
            <a:extLst>
              <a:ext uri="{96DAC541-7B7A-43D3-8B79-37D633B846F1}">
                <asvg:svgBlip xmlns:asvg="http://schemas.microsoft.com/office/drawing/2016/SVG/main" r:embed="rId2"/>
              </a:ext>
            </a:extLst>
          </a:blip>
          <a:srcRect/>
          <a:stretch>
            <a:fillRect l="-9000" r="-9000"/>
          </a:stretch>
        </a:blipFill>
      </dgm:spPr>
      <dgm:extLst>
        <a:ext uri="{E40237B7-FDA0-4F09-8148-C483321AD2D9}">
          <dgm14:cNvPr xmlns:dgm14="http://schemas.microsoft.com/office/drawing/2010/diagram" id="0" name="" descr="Earth globe: Americas with solid fill"/>
        </a:ext>
      </dgm:extLst>
    </dgm:pt>
    <dgm:pt modelId="{2C263949-18A3-4433-9A80-26CC96F2A699}" type="pres">
      <dgm:prSet presAssocID="{0AAC4AC4-4DE6-478D-98D9-3DC3043D966E}" presName="text" presStyleLbl="node1" presStyleIdx="0" presStyleCnt="2">
        <dgm:presLayoutVars>
          <dgm:bulletEnabled val="1"/>
        </dgm:presLayoutVars>
      </dgm:prSet>
      <dgm:spPr/>
    </dgm:pt>
    <dgm:pt modelId="{96F1C14A-D6D5-4D47-8BCC-D3C6FD3E8A8C}" type="pres">
      <dgm:prSet presAssocID="{7031BD7A-46D0-4DD8-B0E5-871692826B09}" presName="spacer" presStyleCnt="0"/>
      <dgm:spPr/>
    </dgm:pt>
    <dgm:pt modelId="{A8A76B5A-4E45-47A7-BAC1-42EA41486258}" type="pres">
      <dgm:prSet presAssocID="{E4FD4728-5641-418F-B6BB-A9D83518EC01}" presName="comp" presStyleCnt="0"/>
      <dgm:spPr/>
    </dgm:pt>
    <dgm:pt modelId="{48ED405B-C467-4981-9485-1F2026853681}" type="pres">
      <dgm:prSet presAssocID="{E4FD4728-5641-418F-B6BB-A9D83518EC01}" presName="box" presStyleLbl="node1" presStyleIdx="1" presStyleCnt="2"/>
      <dgm:spPr/>
    </dgm:pt>
    <dgm:pt modelId="{2AFF9283-1ED7-42D6-97F1-F98F296BEA10}" type="pres">
      <dgm:prSet presAssocID="{E4FD4728-5641-418F-B6BB-A9D83518EC01}" presName="img" presStyleLbl="fgImgPlace1" presStyleIdx="1" presStyleCnt="2" custScaleX="69526" custScaleY="7210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000" b="-1000"/>
          </a:stretch>
        </a:blipFill>
      </dgm:spPr>
      <dgm:extLst>
        <a:ext uri="{E40237B7-FDA0-4F09-8148-C483321AD2D9}">
          <dgm14:cNvPr xmlns:dgm14="http://schemas.microsoft.com/office/drawing/2010/diagram" id="0" name="" descr="Megaphone with solid fill"/>
        </a:ext>
      </dgm:extLst>
    </dgm:pt>
    <dgm:pt modelId="{24BCAD08-018A-4328-81F7-779765083925}" type="pres">
      <dgm:prSet presAssocID="{E4FD4728-5641-418F-B6BB-A9D83518EC01}" presName="text" presStyleLbl="node1" presStyleIdx="1" presStyleCnt="2">
        <dgm:presLayoutVars>
          <dgm:bulletEnabled val="1"/>
        </dgm:presLayoutVars>
      </dgm:prSet>
      <dgm:spPr/>
    </dgm:pt>
  </dgm:ptLst>
  <dgm:cxnLst>
    <dgm:cxn modelId="{FC6EA619-57E5-4D97-98AC-89B7E427C90A}" type="presOf" srcId="{E4FD4728-5641-418F-B6BB-A9D83518EC01}" destId="{48ED405B-C467-4981-9485-1F2026853681}" srcOrd="0" destOrd="0" presId="urn:microsoft.com/office/officeart/2005/8/layout/vList4"/>
    <dgm:cxn modelId="{91076A6E-5F8C-4CB7-AA05-9E0B7B4B2CCE}" type="presOf" srcId="{E4FD4728-5641-418F-B6BB-A9D83518EC01}" destId="{24BCAD08-018A-4328-81F7-779765083925}" srcOrd="1" destOrd="0" presId="urn:microsoft.com/office/officeart/2005/8/layout/vList4"/>
    <dgm:cxn modelId="{66362255-83DB-4788-AB20-7A7C5C312CE9}" type="presOf" srcId="{FF9522D7-02F2-4A93-9826-941296BC908C}" destId="{55028A44-B820-40F3-9737-909D2A843C76}" srcOrd="0" destOrd="0" presId="urn:microsoft.com/office/officeart/2005/8/layout/vList4"/>
    <dgm:cxn modelId="{EC41DC76-0069-49CB-8A39-CD9008698FE4}" type="presOf" srcId="{0AAC4AC4-4DE6-478D-98D9-3DC3043D966E}" destId="{2C263949-18A3-4433-9A80-26CC96F2A699}" srcOrd="1" destOrd="0" presId="urn:microsoft.com/office/officeart/2005/8/layout/vList4"/>
    <dgm:cxn modelId="{56AF3C59-41CD-41A1-A7C9-3D2D80F56CF1}" type="presOf" srcId="{0AAC4AC4-4DE6-478D-98D9-3DC3043D966E}" destId="{7399FDBA-B23D-471D-89AB-8C9E168D34BC}" srcOrd="0" destOrd="0" presId="urn:microsoft.com/office/officeart/2005/8/layout/vList4"/>
    <dgm:cxn modelId="{F25C6AAF-EA03-4C2C-BCF6-989589772872}" srcId="{FF9522D7-02F2-4A93-9826-941296BC908C}" destId="{0AAC4AC4-4DE6-478D-98D9-3DC3043D966E}" srcOrd="0" destOrd="0" parTransId="{B8B050D4-1520-47FF-94FF-E1B9A5583F56}" sibTransId="{7031BD7A-46D0-4DD8-B0E5-871692826B09}"/>
    <dgm:cxn modelId="{2F091BFC-7C0C-4ABF-B79D-142F6CB37187}" srcId="{FF9522D7-02F2-4A93-9826-941296BC908C}" destId="{E4FD4728-5641-418F-B6BB-A9D83518EC01}" srcOrd="1" destOrd="0" parTransId="{4FE1D9B9-BA6E-4235-B655-E2AC4D1069EF}" sibTransId="{0443872B-ED24-4760-B3D5-623788121DD5}"/>
    <dgm:cxn modelId="{E043F77C-CAC1-4348-AAFC-0B5ECEDE36BB}" type="presParOf" srcId="{55028A44-B820-40F3-9737-909D2A843C76}" destId="{25BE190B-0ABD-4A5A-B31B-D2174FE7FEE0}" srcOrd="0" destOrd="0" presId="urn:microsoft.com/office/officeart/2005/8/layout/vList4"/>
    <dgm:cxn modelId="{CCE979AA-2F23-45DE-BE95-E8C6B6A35FC9}" type="presParOf" srcId="{25BE190B-0ABD-4A5A-B31B-D2174FE7FEE0}" destId="{7399FDBA-B23D-471D-89AB-8C9E168D34BC}" srcOrd="0" destOrd="0" presId="urn:microsoft.com/office/officeart/2005/8/layout/vList4"/>
    <dgm:cxn modelId="{2ADA847C-D5DD-41A1-9A08-68785BA07A75}" type="presParOf" srcId="{25BE190B-0ABD-4A5A-B31B-D2174FE7FEE0}" destId="{FFF4683B-AF44-4D44-881F-4FA736F035AD}" srcOrd="1" destOrd="0" presId="urn:microsoft.com/office/officeart/2005/8/layout/vList4"/>
    <dgm:cxn modelId="{3C8E7E3D-6C8C-4218-8FDE-5ED5650C07F6}" type="presParOf" srcId="{25BE190B-0ABD-4A5A-B31B-D2174FE7FEE0}" destId="{2C263949-18A3-4433-9A80-26CC96F2A699}" srcOrd="2" destOrd="0" presId="urn:microsoft.com/office/officeart/2005/8/layout/vList4"/>
    <dgm:cxn modelId="{2A9EB56D-0429-4FD5-AB8B-D9A21C947B8A}" type="presParOf" srcId="{55028A44-B820-40F3-9737-909D2A843C76}" destId="{96F1C14A-D6D5-4D47-8BCC-D3C6FD3E8A8C}" srcOrd="1" destOrd="0" presId="urn:microsoft.com/office/officeart/2005/8/layout/vList4"/>
    <dgm:cxn modelId="{DAE659D6-FB89-42D4-A6B7-DF30481474E3}" type="presParOf" srcId="{55028A44-B820-40F3-9737-909D2A843C76}" destId="{A8A76B5A-4E45-47A7-BAC1-42EA41486258}" srcOrd="2" destOrd="0" presId="urn:microsoft.com/office/officeart/2005/8/layout/vList4"/>
    <dgm:cxn modelId="{2FBF580C-F821-4ACE-ACC0-28C74DAB3BB5}" type="presParOf" srcId="{A8A76B5A-4E45-47A7-BAC1-42EA41486258}" destId="{48ED405B-C467-4981-9485-1F2026853681}" srcOrd="0" destOrd="0" presId="urn:microsoft.com/office/officeart/2005/8/layout/vList4"/>
    <dgm:cxn modelId="{EEFDDBAE-53D9-460E-914A-CCA9ABF8FFBC}" type="presParOf" srcId="{A8A76B5A-4E45-47A7-BAC1-42EA41486258}" destId="{2AFF9283-1ED7-42D6-97F1-F98F296BEA10}" srcOrd="1" destOrd="0" presId="urn:microsoft.com/office/officeart/2005/8/layout/vList4"/>
    <dgm:cxn modelId="{88F9F9DB-CDDE-4BEC-AAB5-AF46473F1C09}" type="presParOf" srcId="{A8A76B5A-4E45-47A7-BAC1-42EA41486258}" destId="{24BCAD08-018A-4328-81F7-779765083925}"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99FDBA-B23D-471D-89AB-8C9E168D34BC}">
      <dsp:nvSpPr>
        <dsp:cNvPr id="0" name=""/>
        <dsp:cNvSpPr/>
      </dsp:nvSpPr>
      <dsp:spPr>
        <a:xfrm>
          <a:off x="0" y="0"/>
          <a:ext cx="6577262" cy="1922673"/>
        </a:xfrm>
        <a:prstGeom prst="roundRect">
          <a:avLst>
            <a:gd name="adj" fmla="val 10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Poppins" panose="00000500000000000000" pitchFamily="2" charset="0"/>
              <a:cs typeface="Poppins" panose="00000500000000000000" pitchFamily="2" charset="0"/>
            </a:rPr>
            <a:t>GSP is often considered the main measure and key target of economic policy at all levels of government. The growth in GSP tells us how fast the state’s economy is growing.</a:t>
          </a:r>
        </a:p>
      </dsp:txBody>
      <dsp:txXfrm>
        <a:off x="1507719" y="0"/>
        <a:ext cx="5069542" cy="1922673"/>
      </dsp:txXfrm>
    </dsp:sp>
    <dsp:sp modelId="{FFF4683B-AF44-4D44-881F-4FA736F035AD}">
      <dsp:nvSpPr>
        <dsp:cNvPr id="0" name=""/>
        <dsp:cNvSpPr/>
      </dsp:nvSpPr>
      <dsp:spPr>
        <a:xfrm>
          <a:off x="317715" y="436293"/>
          <a:ext cx="1064556" cy="1050087"/>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1000" b="-1000"/>
          </a:stretch>
        </a:blip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sp>
    <dsp:sp modelId="{48ED405B-C467-4981-9485-1F2026853681}">
      <dsp:nvSpPr>
        <dsp:cNvPr id="0" name=""/>
        <dsp:cNvSpPr/>
      </dsp:nvSpPr>
      <dsp:spPr>
        <a:xfrm>
          <a:off x="0" y="2114940"/>
          <a:ext cx="6577262" cy="1922673"/>
        </a:xfrm>
        <a:prstGeom prst="roundRect">
          <a:avLst>
            <a:gd name="adj" fmla="val 10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Poppins" panose="00000500000000000000" pitchFamily="2" charset="0"/>
              <a:cs typeface="Poppins" panose="00000500000000000000" pitchFamily="2" charset="0"/>
            </a:rPr>
            <a:t>By tying the benchmark to GSP, we would create an expectation that healthcare spending should not grow faster than the economy.</a:t>
          </a:r>
        </a:p>
      </dsp:txBody>
      <dsp:txXfrm>
        <a:off x="1507719" y="2114940"/>
        <a:ext cx="5069542" cy="1922673"/>
      </dsp:txXfrm>
    </dsp:sp>
    <dsp:sp modelId="{2AFF9283-1ED7-42D6-97F1-F98F296BEA10}">
      <dsp:nvSpPr>
        <dsp:cNvPr id="0" name=""/>
        <dsp:cNvSpPr/>
      </dsp:nvSpPr>
      <dsp:spPr>
        <a:xfrm>
          <a:off x="340012" y="2521770"/>
          <a:ext cx="1019962" cy="1109013"/>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99FDBA-B23D-471D-89AB-8C9E168D34BC}">
      <dsp:nvSpPr>
        <dsp:cNvPr id="0" name=""/>
        <dsp:cNvSpPr/>
      </dsp:nvSpPr>
      <dsp:spPr>
        <a:xfrm>
          <a:off x="0" y="0"/>
          <a:ext cx="6577262" cy="1922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Poppins" panose="00000500000000000000" pitchFamily="2" charset="0"/>
              <a:cs typeface="Poppins" panose="00000500000000000000" pitchFamily="2" charset="0"/>
            </a:rPr>
            <a:t>PGSP shows us what state economic growth is likely to be in the future.  It is designed to be a stable benchmarking figure.  It is used by many cost growth benchmark states. </a:t>
          </a:r>
        </a:p>
      </dsp:txBody>
      <dsp:txXfrm>
        <a:off x="1507719" y="0"/>
        <a:ext cx="5069542" cy="1922673"/>
      </dsp:txXfrm>
    </dsp:sp>
    <dsp:sp modelId="{FFF4683B-AF44-4D44-881F-4FA736F035AD}">
      <dsp:nvSpPr>
        <dsp:cNvPr id="0" name=""/>
        <dsp:cNvSpPr/>
      </dsp:nvSpPr>
      <dsp:spPr>
        <a:xfrm>
          <a:off x="406159" y="436293"/>
          <a:ext cx="887667" cy="1050087"/>
        </a:xfrm>
        <a:prstGeom prst="roundRect">
          <a:avLst>
            <a:gd name="adj" fmla="val 10000"/>
          </a:avLst>
        </a:prstGeom>
        <a:blipFill rotWithShape="1">
          <a:blip xmlns:r="http://schemas.openxmlformats.org/officeDocument/2006/relationships" r:embed="rId1">
            <a:extLst>
              <a:ext uri="{96DAC541-7B7A-43D3-8B79-37D633B846F1}">
                <asvg:svgBlip xmlns:asvg="http://schemas.microsoft.com/office/drawing/2016/SVG/main" r:embed="rId2"/>
              </a:ext>
            </a:extLst>
          </a:blip>
          <a:srcRect/>
          <a:stretch>
            <a:fillRect l="-9000" r="-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ED405B-C467-4981-9485-1F2026853681}">
      <dsp:nvSpPr>
        <dsp:cNvPr id="0" name=""/>
        <dsp:cNvSpPr/>
      </dsp:nvSpPr>
      <dsp:spPr>
        <a:xfrm>
          <a:off x="0" y="2114940"/>
          <a:ext cx="6577262" cy="1922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Poppins" panose="00000500000000000000" pitchFamily="2" charset="0"/>
              <a:cs typeface="Poppins" panose="00000500000000000000" pitchFamily="2" charset="0"/>
            </a:rPr>
            <a:t>By tying the benchmark to PGSP, we would create an expectation that healthcare spending should not grow faster than the state economy is forecasted to grow.</a:t>
          </a:r>
        </a:p>
      </dsp:txBody>
      <dsp:txXfrm>
        <a:off x="1507719" y="2114940"/>
        <a:ext cx="5069542" cy="1922673"/>
      </dsp:txXfrm>
    </dsp:sp>
    <dsp:sp modelId="{2AFF9283-1ED7-42D6-97F1-F98F296BEA10}">
      <dsp:nvSpPr>
        <dsp:cNvPr id="0" name=""/>
        <dsp:cNvSpPr/>
      </dsp:nvSpPr>
      <dsp:spPr>
        <a:xfrm>
          <a:off x="392702" y="2521770"/>
          <a:ext cx="914581" cy="1109013"/>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99FDBA-B23D-471D-89AB-8C9E168D34BC}">
      <dsp:nvSpPr>
        <dsp:cNvPr id="0" name=""/>
        <dsp:cNvSpPr/>
      </dsp:nvSpPr>
      <dsp:spPr>
        <a:xfrm>
          <a:off x="0" y="0"/>
          <a:ext cx="6577262" cy="1922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latin typeface="Calibri" panose="020F0502020204030204" pitchFamily="34" charset="0"/>
              <a:cs typeface="Calibri" panose="020F0502020204030204" pitchFamily="34" charset="0"/>
            </a:rPr>
            <a:t>Median household income represents the financial health of all households in the state and is a good measure of a typical income level for the state.</a:t>
          </a:r>
        </a:p>
      </dsp:txBody>
      <dsp:txXfrm>
        <a:off x="1507719" y="0"/>
        <a:ext cx="5069542" cy="1922673"/>
      </dsp:txXfrm>
    </dsp:sp>
    <dsp:sp modelId="{FFF4683B-AF44-4D44-881F-4FA736F035AD}">
      <dsp:nvSpPr>
        <dsp:cNvPr id="0" name=""/>
        <dsp:cNvSpPr/>
      </dsp:nvSpPr>
      <dsp:spPr>
        <a:xfrm>
          <a:off x="406159" y="436293"/>
          <a:ext cx="887667" cy="1050087"/>
        </a:xfrm>
        <a:prstGeom prst="roundRect">
          <a:avLst>
            <a:gd name="adj" fmla="val 10000"/>
          </a:avLst>
        </a:prstGeom>
        <a:blipFill rotWithShape="1">
          <a:blip xmlns:r="http://schemas.openxmlformats.org/officeDocument/2006/relationships" r:embed="rId1">
            <a:extLst>
              <a:ext uri="{96DAC541-7B7A-43D3-8B79-37D633B846F1}">
                <asvg:svgBlip xmlns:asvg="http://schemas.microsoft.com/office/drawing/2016/SVG/main" r:embed="rId2"/>
              </a:ext>
            </a:extLst>
          </a:blip>
          <a:srcRect/>
          <a:stretch>
            <a:fillRect l="-9000" r="-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ED405B-C467-4981-9485-1F2026853681}">
      <dsp:nvSpPr>
        <dsp:cNvPr id="0" name=""/>
        <dsp:cNvSpPr/>
      </dsp:nvSpPr>
      <dsp:spPr>
        <a:xfrm>
          <a:off x="0" y="2114940"/>
          <a:ext cx="6577262" cy="1922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latin typeface="Calibri" panose="020F0502020204030204" pitchFamily="34" charset="0"/>
              <a:cs typeface="Calibri" panose="020F0502020204030204" pitchFamily="34" charset="0"/>
            </a:rPr>
            <a:t>By tying the benchmark to median household income growth, we would create an expectation that healthcare spending should not grow faster than household income.</a:t>
          </a:r>
        </a:p>
      </dsp:txBody>
      <dsp:txXfrm>
        <a:off x="1507719" y="2114940"/>
        <a:ext cx="5069542" cy="1922673"/>
      </dsp:txXfrm>
    </dsp:sp>
    <dsp:sp modelId="{2AFF9283-1ED7-42D6-97F1-F98F296BEA10}">
      <dsp:nvSpPr>
        <dsp:cNvPr id="0" name=""/>
        <dsp:cNvSpPr/>
      </dsp:nvSpPr>
      <dsp:spPr>
        <a:xfrm>
          <a:off x="392702" y="2521770"/>
          <a:ext cx="914581" cy="1109013"/>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99FDBA-B23D-471D-89AB-8C9E168D34BC}">
      <dsp:nvSpPr>
        <dsp:cNvPr id="0" name=""/>
        <dsp:cNvSpPr/>
      </dsp:nvSpPr>
      <dsp:spPr>
        <a:xfrm>
          <a:off x="0" y="0"/>
          <a:ext cx="6577262" cy="1922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latin typeface="Calibri" panose="020F0502020204030204" pitchFamily="34" charset="0"/>
              <a:cs typeface="Calibri" panose="020F0502020204030204" pitchFamily="34" charset="0"/>
            </a:rPr>
            <a:t>Wage may be a more tangible indicator for most individuals than “household income” as it more closely represents “take-home pay.”</a:t>
          </a:r>
        </a:p>
      </dsp:txBody>
      <dsp:txXfrm>
        <a:off x="1507719" y="0"/>
        <a:ext cx="5069542" cy="1922673"/>
      </dsp:txXfrm>
    </dsp:sp>
    <dsp:sp modelId="{FFF4683B-AF44-4D44-881F-4FA736F035AD}">
      <dsp:nvSpPr>
        <dsp:cNvPr id="0" name=""/>
        <dsp:cNvSpPr/>
      </dsp:nvSpPr>
      <dsp:spPr>
        <a:xfrm>
          <a:off x="406159" y="436293"/>
          <a:ext cx="887667" cy="1050087"/>
        </a:xfrm>
        <a:prstGeom prst="roundRect">
          <a:avLst>
            <a:gd name="adj" fmla="val 10000"/>
          </a:avLst>
        </a:prstGeom>
        <a:blipFill rotWithShape="1">
          <a:blip xmlns:r="http://schemas.openxmlformats.org/officeDocument/2006/relationships" r:embed="rId1">
            <a:extLst>
              <a:ext uri="{96DAC541-7B7A-43D3-8B79-37D633B846F1}">
                <asvg:svgBlip xmlns:asvg="http://schemas.microsoft.com/office/drawing/2016/SVG/main" r:embed="rId2"/>
              </a:ext>
            </a:extLst>
          </a:blip>
          <a:srcRect/>
          <a:stretch>
            <a:fillRect l="-9000" r="-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ED405B-C467-4981-9485-1F2026853681}">
      <dsp:nvSpPr>
        <dsp:cNvPr id="0" name=""/>
        <dsp:cNvSpPr/>
      </dsp:nvSpPr>
      <dsp:spPr>
        <a:xfrm>
          <a:off x="0" y="2114940"/>
          <a:ext cx="6577262" cy="1922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latin typeface="Calibri" panose="020F0502020204030204" pitchFamily="34" charset="0"/>
              <a:cs typeface="Calibri" panose="020F0502020204030204" pitchFamily="34" charset="0"/>
            </a:rPr>
            <a:t>Setting the cost growth benchmark to the growth of Connecticut residents’ wage growth implies that healthcare should not grow faster than “take-home pay” of Connecticut residents.</a:t>
          </a:r>
        </a:p>
      </dsp:txBody>
      <dsp:txXfrm>
        <a:off x="1507719" y="2114940"/>
        <a:ext cx="5069542" cy="1922673"/>
      </dsp:txXfrm>
    </dsp:sp>
    <dsp:sp modelId="{2AFF9283-1ED7-42D6-97F1-F98F296BEA10}">
      <dsp:nvSpPr>
        <dsp:cNvPr id="0" name=""/>
        <dsp:cNvSpPr/>
      </dsp:nvSpPr>
      <dsp:spPr>
        <a:xfrm>
          <a:off x="392702" y="2521770"/>
          <a:ext cx="914581" cy="1109013"/>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1DE0A3-7ACF-40BA-B781-0AA879C8308B}" type="datetimeFigureOut">
              <a:rPr lang="en-US" smtClean="0"/>
              <a:t>11/26/2024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4E753B-5613-46F8-A8FC-4D87D6EF2F1B}" type="slidenum">
              <a:rPr lang="en-US" smtClean="0"/>
              <a:t>‹#›</a:t>
            </a:fld>
            <a:endParaRPr lang="en-US"/>
          </a:p>
        </p:txBody>
      </p:sp>
    </p:spTree>
    <p:extLst>
      <p:ext uri="{BB962C8B-B14F-4D97-AF65-F5344CB8AC3E}">
        <p14:creationId xmlns:p14="http://schemas.microsoft.com/office/powerpoint/2010/main" val="1112864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mcdc.missouri.edu/help/measures-of-income/"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4E753B-5613-46F8-A8FC-4D87D6EF2F1B}" type="slidenum">
              <a:rPr lang="en-US" smtClean="0"/>
              <a:t>7</a:t>
            </a:fld>
            <a:endParaRPr lang="en-US"/>
          </a:p>
        </p:txBody>
      </p:sp>
    </p:spTree>
    <p:extLst>
      <p:ext uri="{BB962C8B-B14F-4D97-AF65-F5344CB8AC3E}">
        <p14:creationId xmlns:p14="http://schemas.microsoft.com/office/powerpoint/2010/main" val="2619934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Aptos" panose="020B0004020202020204" pitchFamily="34" charset="0"/>
              </a:rPr>
              <a:t>Massachusetts commercial market data, which rolls up to the statewide THCE, uses a CHIA estimate of partial-claim data. CHIA estimates spending by product type by multiplying the share of member months reported in TME data by the estimated total commercial partial-claim expenditures. </a:t>
            </a: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Aptos" panose="020B0004020202020204" pitchFamily="34" charset="0"/>
              </a:rPr>
              <a:t>HPC data that are reported use full-claims data only. We are using the CHIA data as the source but wanted to note this for additional context.</a:t>
            </a:r>
            <a:endParaRPr lang="en-US" sz="1800"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
        <p:nvSpPr>
          <p:cNvPr id="4" name="Slide Number Placeholder 3"/>
          <p:cNvSpPr>
            <a:spLocks noGrp="1"/>
          </p:cNvSpPr>
          <p:nvPr>
            <p:ph type="sldNum" sz="quarter" idx="5"/>
          </p:nvPr>
        </p:nvSpPr>
        <p:spPr/>
        <p:txBody>
          <a:bodyPr/>
          <a:lstStyle/>
          <a:p>
            <a:fld id="{314E753B-5613-46F8-A8FC-4D87D6EF2F1B}" type="slidenum">
              <a:rPr lang="en-US" smtClean="0"/>
              <a:t>8</a:t>
            </a:fld>
            <a:endParaRPr lang="en-US"/>
          </a:p>
        </p:txBody>
      </p:sp>
    </p:spTree>
    <p:extLst>
      <p:ext uri="{BB962C8B-B14F-4D97-AF65-F5344CB8AC3E}">
        <p14:creationId xmlns:p14="http://schemas.microsoft.com/office/powerpoint/2010/main" val="908914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Data source</a:t>
            </a:r>
          </a:p>
          <a:p>
            <a:pPr marL="171450" indent="-171450">
              <a:buFont typeface="Arial" panose="020B0604020202020204" pitchFamily="34" charset="0"/>
              <a:buChar char="•"/>
            </a:pPr>
            <a:r>
              <a:rPr lang="en-US" dirty="0"/>
              <a:t>Instructions to carriers</a:t>
            </a:r>
          </a:p>
          <a:p>
            <a:pPr marL="171450" indent="-171450">
              <a:buFont typeface="Arial" panose="020B0604020202020204" pitchFamily="34" charset="0"/>
              <a:buChar char="•"/>
            </a:pPr>
            <a:r>
              <a:rPr lang="en-US" dirty="0"/>
              <a:t>Validation</a:t>
            </a:r>
          </a:p>
          <a:p>
            <a:pPr marL="171450" indent="-171450">
              <a:buFont typeface="Arial" panose="020B0604020202020204" pitchFamily="34" charset="0"/>
              <a:buChar char="•"/>
            </a:pPr>
            <a:r>
              <a:rPr lang="en-US" dirty="0"/>
              <a:t>Review with payers and Advanced Networks</a:t>
            </a:r>
          </a:p>
        </p:txBody>
      </p:sp>
      <p:sp>
        <p:nvSpPr>
          <p:cNvPr id="4" name="Slide Number Placeholder 3"/>
          <p:cNvSpPr>
            <a:spLocks noGrp="1"/>
          </p:cNvSpPr>
          <p:nvPr>
            <p:ph type="sldNum" sz="quarter" idx="5"/>
          </p:nvPr>
        </p:nvSpPr>
        <p:spPr/>
        <p:txBody>
          <a:bodyPr/>
          <a:lstStyle/>
          <a:p>
            <a:fld id="{314E753B-5613-46F8-A8FC-4D87D6EF2F1B}" type="slidenum">
              <a:rPr lang="en-US" smtClean="0"/>
              <a:t>12</a:t>
            </a:fld>
            <a:endParaRPr lang="en-US"/>
          </a:p>
        </p:txBody>
      </p:sp>
    </p:spTree>
    <p:extLst>
      <p:ext uri="{BB962C8B-B14F-4D97-AF65-F5344CB8AC3E}">
        <p14:creationId xmlns:p14="http://schemas.microsoft.com/office/powerpoint/2010/main" val="4148668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review of the 2021-2025 benchmark methodology design decisions. </a:t>
            </a:r>
            <a:r>
              <a:rPr lang="en-US" sz="1800" dirty="0">
                <a:effectLst/>
                <a:latin typeface="Calibri" panose="020F0502020204030204" pitchFamily="34" charset="0"/>
                <a:ea typeface="Aptos" panose="020B0004020202020204" pitchFamily="34" charset="0"/>
              </a:rPr>
              <a:t>It is our intent to </a:t>
            </a:r>
            <a:r>
              <a:rPr lang="en-US" sz="1800" i="1" dirty="0">
                <a:effectLst/>
                <a:latin typeface="Calibri" panose="020F0502020204030204" pitchFamily="34" charset="0"/>
                <a:ea typeface="Aptos" panose="020B0004020202020204" pitchFamily="34" charset="0"/>
              </a:rPr>
              <a:t>review</a:t>
            </a:r>
            <a:r>
              <a:rPr lang="en-US" sz="1800" dirty="0">
                <a:effectLst/>
                <a:latin typeface="Calibri" panose="020F0502020204030204" pitchFamily="34" charset="0"/>
                <a:ea typeface="Aptos" panose="020B0004020202020204" pitchFamily="34" charset="0"/>
              </a:rPr>
              <a:t> the design decisions on this slide but not open them up for lengthy discussion or revisit them. </a:t>
            </a:r>
          </a:p>
          <a:p>
            <a:endParaRPr lang="en-US" sz="1800" dirty="0">
              <a:effectLst/>
              <a:latin typeface="Calibri" panose="020F0502020204030204" pitchFamily="34" charset="0"/>
              <a:ea typeface="Aptos" panose="020B0004020202020204" pitchFamily="34" charset="0"/>
            </a:endParaRPr>
          </a:p>
          <a:p>
            <a:r>
              <a:rPr lang="en-US" sz="1800" dirty="0">
                <a:effectLst/>
                <a:latin typeface="Calibri" panose="020F0502020204030204" pitchFamily="34" charset="0"/>
                <a:ea typeface="Aptos" panose="020B0004020202020204" pitchFamily="34" charset="0"/>
              </a:rPr>
              <a:t>As was mentioned during the first meeting, we will follow a process like the one OHS implemented in 2020 with the Technical Team at the time; however, gi</a:t>
            </a:r>
            <a:r>
              <a:rPr lang="en-US" sz="2600" dirty="0"/>
              <a:t>ven a) the compressed timeline, b) the State’s implementation experience, and c) the benchmark statute, we will not use our time together to revisit every design decision. We will need to focus our time together on setting the cost growth benchmarks and primary care spending target. </a:t>
            </a:r>
          </a:p>
          <a:p>
            <a:endParaRPr lang="en-US" sz="2600" dirty="0"/>
          </a:p>
          <a:p>
            <a:r>
              <a:rPr lang="en-US" sz="2600" dirty="0"/>
              <a:t>That said, to provide this group with additional context, we will spend the next few minutes reviewing the following measurement and reporting methodological components: </a:t>
            </a:r>
          </a:p>
          <a:p>
            <a:pPr marL="342900" marR="0" lvl="0" indent="-342900">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cs typeface="Aptos" panose="020B0004020202020204" pitchFamily="34" charset="0"/>
              </a:rPr>
              <a:t>Definition of total health care expenditures (THCE), which is in statute</a:t>
            </a:r>
            <a:endParaRPr lang="en-US" sz="1200" dirty="0">
              <a:effectLst/>
              <a:latin typeface="Aptos" panose="020B0004020202020204" pitchFamily="34" charset="0"/>
              <a:ea typeface="Aptos" panose="020B0004020202020204" pitchFamily="34" charset="0"/>
              <a:cs typeface="Aptos" panose="020B0004020202020204" pitchFamily="34" charset="0"/>
            </a:endParaRPr>
          </a:p>
          <a:p>
            <a:pPr marL="742950" marR="0" lvl="1" indent="-285750">
              <a:buFont typeface="Courier New" panose="02070309020205020404" pitchFamily="49" charset="0"/>
              <a:buChar char="o"/>
            </a:pPr>
            <a:r>
              <a:rPr lang="en-US" sz="1100" dirty="0">
                <a:effectLst/>
                <a:latin typeface="Calibri" panose="020F0502020204030204" pitchFamily="34" charset="0"/>
                <a:ea typeface="Times New Roman" panose="02020603050405020304" pitchFamily="18" charset="0"/>
                <a:cs typeface="Aptos" panose="020B0004020202020204" pitchFamily="34" charset="0"/>
              </a:rPr>
              <a:t>Review categories of claims and non-claims payments, and cost-sharing</a:t>
            </a:r>
            <a:endParaRPr lang="en-US" sz="1200" dirty="0">
              <a:effectLst/>
              <a:latin typeface="Aptos" panose="020B0004020202020204" pitchFamily="34" charset="0"/>
              <a:ea typeface="Aptos" panose="020B0004020202020204" pitchFamily="34" charset="0"/>
              <a:cs typeface="Aptos" panose="020B0004020202020204" pitchFamily="34" charset="0"/>
            </a:endParaRPr>
          </a:p>
          <a:p>
            <a:pPr marL="742950" marR="0" lvl="1" indent="-285750">
              <a:buFont typeface="Courier New" panose="02070309020205020404" pitchFamily="49" charset="0"/>
              <a:buChar char="o"/>
            </a:pPr>
            <a:r>
              <a:rPr lang="en-US" sz="1100" dirty="0">
                <a:effectLst/>
                <a:latin typeface="Calibri" panose="020F0502020204030204" pitchFamily="34" charset="0"/>
                <a:ea typeface="Times New Roman" panose="02020603050405020304" pitchFamily="18" charset="0"/>
                <a:cs typeface="Aptos" panose="020B0004020202020204" pitchFamily="34" charset="0"/>
              </a:rPr>
              <a:t>Expenditures that have been excluded from the calculation of THCE</a:t>
            </a:r>
            <a:endParaRPr lang="en-US" sz="12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cs typeface="Aptos" panose="020B0004020202020204" pitchFamily="34" charset="0"/>
              </a:rPr>
              <a:t>Health care coverage categories that are measured (e.g., Medicare, Medicaid and commercial)</a:t>
            </a:r>
            <a:endParaRPr lang="en-US" sz="12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cs typeface="Aptos" panose="020B0004020202020204" pitchFamily="34" charset="0"/>
              </a:rPr>
              <a:t>Residence of individuals whose spending will be measured and location of provider delivering the services</a:t>
            </a:r>
            <a:endParaRPr lang="en-US" sz="12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cs typeface="Aptos" panose="020B0004020202020204" pitchFamily="34" charset="0"/>
              </a:rPr>
              <a:t>Population to use as the denominator for calculating per capita spending</a:t>
            </a:r>
            <a:endParaRPr lang="en-US" sz="12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cs typeface="Aptos" panose="020B0004020202020204" pitchFamily="34" charset="0"/>
              </a:rPr>
              <a:t>Measuring total medical expenses (TME), including primary care attribution </a:t>
            </a:r>
            <a:endParaRPr lang="en-US" sz="12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cs typeface="Aptos" panose="020B0004020202020204" pitchFamily="34" charset="0"/>
              </a:rPr>
              <a:t>Levels of reporting spending relative to the healthcare cost growth benchmark - </a:t>
            </a:r>
            <a:r>
              <a:rPr lang="en-US" sz="1800" dirty="0">
                <a:effectLst/>
                <a:latin typeface="Calibri" panose="020F0502020204030204" pitchFamily="34" charset="0"/>
                <a:ea typeface="Aptos" panose="020B0004020202020204" pitchFamily="34" charset="0"/>
                <a:cs typeface="Aptos" panose="020B0004020202020204" pitchFamily="34" charset="0"/>
              </a:rPr>
              <a:t>During meeting 3, we propose to discuss additional aspects of reporting performance, beyond the levels, to include risk adjustment, truncation, and confidence intervals. I expect those to be design decisions for which OHS will want to engage the Technical Team in discussions (i.e., not just reviewing them.)</a:t>
            </a:r>
            <a:endParaRPr lang="en-US" sz="1800"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
        <p:nvSpPr>
          <p:cNvPr id="4" name="Slide Number Placeholder 3"/>
          <p:cNvSpPr>
            <a:spLocks noGrp="1"/>
          </p:cNvSpPr>
          <p:nvPr>
            <p:ph type="sldNum" sz="quarter" idx="5"/>
          </p:nvPr>
        </p:nvSpPr>
        <p:spPr/>
        <p:txBody>
          <a:bodyPr/>
          <a:lstStyle/>
          <a:p>
            <a:fld id="{314E753B-5613-46F8-A8FC-4D87D6EF2F1B}" type="slidenum">
              <a:rPr lang="en-US" smtClean="0"/>
              <a:t>13</a:t>
            </a:fld>
            <a:endParaRPr lang="en-US"/>
          </a:p>
        </p:txBody>
      </p:sp>
    </p:spTree>
    <p:extLst>
      <p:ext uri="{BB962C8B-B14F-4D97-AF65-F5344CB8AC3E}">
        <p14:creationId xmlns:p14="http://schemas.microsoft.com/office/powerpoint/2010/main" val="1346520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Connecticut statute. </a:t>
            </a:r>
          </a:p>
          <a:p>
            <a:pPr marL="171450" indent="-171450">
              <a:buFont typeface="Arial" panose="020B0604020202020204" pitchFamily="34" charset="0"/>
              <a:buChar char="•"/>
            </a:pPr>
            <a:r>
              <a:rPr lang="en-US"/>
              <a:t>"Total health care expenditures" means the sum of all health care expenditures in this state from public and private sources for a given calendar year, including: (A) All claims-based spending paid to providers, net of pharmacy rebates, (B) all patient cost-sharing amounts, and (C) the net cost of private health insurance; and </a:t>
            </a:r>
          </a:p>
          <a:p>
            <a:pPr marL="171450" indent="-171450">
              <a:buFont typeface="Arial" panose="020B0604020202020204" pitchFamily="34" charset="0"/>
              <a:buChar char="•"/>
            </a:pPr>
            <a:r>
              <a:rPr lang="en-US"/>
              <a:t>"Total medical expense" means the total cost of care for the patient population of a payer or provider entity for a given calendar year, where cost is calculated for such year as the sum of (A) all claims-based spending paid to providers by public and private payers, and net of pharmacy rebates, (B) all nonclaims payments for such year, including, but not limited to, incentive payments and care coordination payments, and (C) all patient cost-sharing amounts expressed on a per capita basis for the patient population of a payer or provider entity in this state.</a:t>
            </a:r>
          </a:p>
          <a:p>
            <a:pPr marL="171450" indent="-171450">
              <a:buFont typeface="Arial" panose="020B0604020202020204" pitchFamily="34" charset="0"/>
              <a:buChar char="•"/>
            </a:pPr>
            <a:r>
              <a:rPr lang="en-US"/>
              <a:t>"Net cost of private health insurance" means the difference between premiums earned and benefits incurred, and includes insurers’ costs of paying bills, advertising, sales commissions, and other administrative costs, net additions or subtractions from reserves, rate credits and dividends, premium taxes and profits or losses; </a:t>
            </a:r>
          </a:p>
          <a:p>
            <a:pPr marL="171450" indent="-171450">
              <a:buFont typeface="Arial" panose="020B0604020202020204" pitchFamily="34" charset="0"/>
              <a:buChar char="•"/>
            </a:pPr>
            <a:endParaRPr lang="en-US"/>
          </a:p>
          <a:p>
            <a:pPr marL="0" indent="0">
              <a:buFont typeface="Arial" panose="020B0604020202020204" pitchFamily="34" charset="0"/>
              <a:buNone/>
            </a:pPr>
            <a:r>
              <a:rPr lang="en-US"/>
              <a:t>All states calculate total health care expenditures (THCE), a measurement defined as the sum of total medical expense (TME) plus the net cost of private health insurance (NCPHI). All states define TME in terms of provider payments.</a:t>
            </a:r>
          </a:p>
        </p:txBody>
      </p:sp>
      <p:sp>
        <p:nvSpPr>
          <p:cNvPr id="4" name="Slide Number Placeholder 3"/>
          <p:cNvSpPr>
            <a:spLocks noGrp="1"/>
          </p:cNvSpPr>
          <p:nvPr>
            <p:ph type="sldNum" sz="quarter" idx="5"/>
          </p:nvPr>
        </p:nvSpPr>
        <p:spPr/>
        <p:txBody>
          <a:bodyPr/>
          <a:lstStyle/>
          <a:p>
            <a:fld id="{314E753B-5613-46F8-A8FC-4D87D6EF2F1B}" type="slidenum">
              <a:rPr lang="en-US" smtClean="0"/>
              <a:t>14</a:t>
            </a:fld>
            <a:endParaRPr lang="en-US"/>
          </a:p>
        </p:txBody>
      </p:sp>
    </p:spTree>
    <p:extLst>
      <p:ext uri="{BB962C8B-B14F-4D97-AF65-F5344CB8AC3E}">
        <p14:creationId xmlns:p14="http://schemas.microsoft.com/office/powerpoint/2010/main" val="2595346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314E753B-5613-46F8-A8FC-4D87D6EF2F1B}" type="slidenum">
              <a:rPr lang="en-US" smtClean="0"/>
              <a:t>18</a:t>
            </a:fld>
            <a:endParaRPr lang="en-US"/>
          </a:p>
        </p:txBody>
      </p:sp>
    </p:spTree>
    <p:extLst>
      <p:ext uri="{BB962C8B-B14F-4D97-AF65-F5344CB8AC3E}">
        <p14:creationId xmlns:p14="http://schemas.microsoft.com/office/powerpoint/2010/main" val="1229466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highlight>
                  <a:srgbClr val="FFFF00"/>
                </a:highlight>
                <a:latin typeface="Aptos Display" panose="020B0004020202020204" pitchFamily="34" charset="0"/>
                <a:ea typeface="Aptos" panose="020B0004020202020204" pitchFamily="34" charset="0"/>
                <a:cs typeface="Calibri" panose="020F0502020204030204" pitchFamily="34" charset="0"/>
              </a:rPr>
              <a:t>OHS requires payers to attribute and report spending to a primary care provider according to a tiered hierarchical attribution method: member selection of PCP; contract arrangement; utilization; unattributed. </a:t>
            </a:r>
          </a:p>
          <a:p>
            <a:endParaRPr lang="en-US" sz="1800">
              <a:effectLst/>
              <a:highlight>
                <a:srgbClr val="FFFF00"/>
              </a:highlight>
              <a:latin typeface="Aptos Display" panose="020B0004020202020204" pitchFamily="34" charset="0"/>
              <a:cs typeface="Calibri" panose="020F0502020204030204" pitchFamily="34" charset="0"/>
            </a:endParaRPr>
          </a:p>
          <a:p>
            <a:r>
              <a:rPr lang="en-US" sz="1800">
                <a:effectLst/>
                <a:highlight>
                  <a:srgbClr val="FFFF00"/>
                </a:highlight>
                <a:latin typeface="Aptos Display" panose="020B0004020202020204" pitchFamily="34" charset="0"/>
                <a:ea typeface="Aptos" panose="020B0004020202020204" pitchFamily="34" charset="0"/>
                <a:cs typeface="Times New Roman" panose="02020603050405020304" pitchFamily="18" charset="0"/>
              </a:rPr>
              <a:t>OHS collects TINs from provider entities subject to the state’s cost growth target for the applicable performance years. The State provides that information to payers at the time of the data request and instructs payers to use the TINs to support attribution of clinicians to provider entities.</a:t>
            </a:r>
            <a:endParaRPr lang="en-US"/>
          </a:p>
        </p:txBody>
      </p:sp>
      <p:sp>
        <p:nvSpPr>
          <p:cNvPr id="4" name="Slide Number Placeholder 3"/>
          <p:cNvSpPr>
            <a:spLocks noGrp="1"/>
          </p:cNvSpPr>
          <p:nvPr>
            <p:ph type="sldNum" sz="quarter" idx="5"/>
          </p:nvPr>
        </p:nvSpPr>
        <p:spPr/>
        <p:txBody>
          <a:bodyPr/>
          <a:lstStyle/>
          <a:p>
            <a:fld id="{314E753B-5613-46F8-A8FC-4D87D6EF2F1B}" type="slidenum">
              <a:rPr lang="en-US" smtClean="0"/>
              <a:t>19</a:t>
            </a:fld>
            <a:endParaRPr lang="en-US"/>
          </a:p>
        </p:txBody>
      </p:sp>
    </p:spTree>
    <p:extLst>
      <p:ext uri="{BB962C8B-B14F-4D97-AF65-F5344CB8AC3E}">
        <p14:creationId xmlns:p14="http://schemas.microsoft.com/office/powerpoint/2010/main" val="1727985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Segoe UI" panose="020B0502040204020203" pitchFamily="34" charset="0"/>
              </a:rPr>
              <a:t>OHS has charged the Technical Team with discussing whether to report AN spending growth by market only or overall, across markets. During the third meeting, we plan to talk about performance reporting, specifically risk adjustment and improving statistical confidence.</a:t>
            </a:r>
            <a:endParaRPr lang="en-US" dirty="0"/>
          </a:p>
        </p:txBody>
      </p:sp>
      <p:sp>
        <p:nvSpPr>
          <p:cNvPr id="4" name="Slide Number Placeholder 3"/>
          <p:cNvSpPr>
            <a:spLocks noGrp="1"/>
          </p:cNvSpPr>
          <p:nvPr>
            <p:ph type="sldNum" sz="quarter" idx="5"/>
          </p:nvPr>
        </p:nvSpPr>
        <p:spPr/>
        <p:txBody>
          <a:bodyPr/>
          <a:lstStyle/>
          <a:p>
            <a:fld id="{314E753B-5613-46F8-A8FC-4D87D6EF2F1B}" type="slidenum">
              <a:rPr lang="en-US" smtClean="0"/>
              <a:t>20</a:t>
            </a:fld>
            <a:endParaRPr lang="en-US"/>
          </a:p>
        </p:txBody>
      </p:sp>
    </p:spTree>
    <p:extLst>
      <p:ext uri="{BB962C8B-B14F-4D97-AF65-F5344CB8AC3E}">
        <p14:creationId xmlns:p14="http://schemas.microsoft.com/office/powerpoint/2010/main" val="2018305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4E753B-5613-46F8-A8FC-4D87D6EF2F1B}" type="slidenum">
              <a:rPr lang="en-US" smtClean="0"/>
              <a:t>23</a:t>
            </a:fld>
            <a:endParaRPr lang="en-US"/>
          </a:p>
        </p:txBody>
      </p:sp>
    </p:spTree>
    <p:extLst>
      <p:ext uri="{BB962C8B-B14F-4D97-AF65-F5344CB8AC3E}">
        <p14:creationId xmlns:p14="http://schemas.microsoft.com/office/powerpoint/2010/main" val="532137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Segoe UI" panose="020B0502040204020203" pitchFamily="34" charset="0"/>
              </a:rPr>
              <a:t>During the second meeting, Deidre said the goal is to ensure the benchmark is grounded in a solid, technical base and considers achievability. She added that benchmarks are only going to be effective to the extent that those that are subject to them believe they are achievable. </a:t>
            </a:r>
            <a:endParaRPr lang="en-US" dirty="0"/>
          </a:p>
        </p:txBody>
      </p:sp>
      <p:sp>
        <p:nvSpPr>
          <p:cNvPr id="4" name="Slide Number Placeholder 3"/>
          <p:cNvSpPr>
            <a:spLocks noGrp="1"/>
          </p:cNvSpPr>
          <p:nvPr>
            <p:ph type="sldNum" sz="quarter" idx="5"/>
          </p:nvPr>
        </p:nvSpPr>
        <p:spPr/>
        <p:txBody>
          <a:bodyPr/>
          <a:lstStyle/>
          <a:p>
            <a:fld id="{314E753B-5613-46F8-A8FC-4D87D6EF2F1B}" type="slidenum">
              <a:rPr lang="en-US" smtClean="0"/>
              <a:t>24</a:t>
            </a:fld>
            <a:endParaRPr lang="en-US"/>
          </a:p>
        </p:txBody>
      </p:sp>
    </p:spTree>
    <p:extLst>
      <p:ext uri="{BB962C8B-B14F-4D97-AF65-F5344CB8AC3E}">
        <p14:creationId xmlns:p14="http://schemas.microsoft.com/office/powerpoint/2010/main" val="2002346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4E753B-5613-46F8-A8FC-4D87D6EF2F1B}" type="slidenum">
              <a:rPr lang="en-US" smtClean="0"/>
              <a:t>25</a:t>
            </a:fld>
            <a:endParaRPr lang="en-US"/>
          </a:p>
        </p:txBody>
      </p:sp>
    </p:spTree>
    <p:extLst>
      <p:ext uri="{BB962C8B-B14F-4D97-AF65-F5344CB8AC3E}">
        <p14:creationId xmlns:p14="http://schemas.microsoft.com/office/powerpoint/2010/main" val="3466867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97121-0815-F864-EEEF-4A761E5A44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EA4822-93AB-0D79-4B2B-DE06A5ED70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962431-D846-59B2-4D82-D1E7F1D1462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ea typeface="Cambria" panose="02040503050406030204" pitchFamily="18" charset="0"/>
              </a:rPr>
              <a:t>Messaging is important, as it provides the rationale for how and why the benchmark is chosen.</a:t>
            </a:r>
          </a:p>
          <a:p>
            <a:endParaRPr lang="en-US" dirty="0"/>
          </a:p>
          <a:p>
            <a:pPr marL="0" marR="0"/>
            <a:r>
              <a:rPr lang="en-US" sz="1800" dirty="0">
                <a:effectLst/>
                <a:latin typeface="Calibri" panose="020F0502020204030204" pitchFamily="34" charset="0"/>
              </a:rPr>
              <a:t>Indicator data sources</a:t>
            </a:r>
          </a:p>
          <a:p>
            <a:pPr rtl="0" fontAlgn="ctr">
              <a:buFont typeface="Arial" panose="020B0604020202020204" pitchFamily="34" charset="0"/>
              <a:buChar char="•"/>
            </a:pPr>
            <a:r>
              <a:rPr lang="en-US" sz="1800" dirty="0">
                <a:effectLst/>
                <a:latin typeface="Calibri" panose="020F0502020204030204" pitchFamily="34" charset="0"/>
              </a:rPr>
              <a:t>GSP: Connecticut Office of Policy and Management</a:t>
            </a:r>
          </a:p>
          <a:p>
            <a:pPr rtl="0" fontAlgn="ctr">
              <a:buFont typeface="Arial" panose="020B0604020202020204" pitchFamily="34" charset="0"/>
              <a:buChar char="•"/>
            </a:pPr>
            <a:r>
              <a:rPr lang="en-US" sz="1800" dirty="0">
                <a:effectLst/>
                <a:latin typeface="Calibri" panose="020F0502020204030204" pitchFamily="34" charset="0"/>
              </a:rPr>
              <a:t>PGSP: Connecticut Office of Policy and Management using S&amp;P Global Forecast</a:t>
            </a:r>
          </a:p>
          <a:p>
            <a:pPr rtl="0" fontAlgn="ctr">
              <a:buFont typeface="Arial" panose="020B0604020202020204" pitchFamily="34" charset="0"/>
              <a:buChar char="•"/>
            </a:pPr>
            <a:r>
              <a:rPr lang="en-US" sz="1800" dirty="0">
                <a:effectLst/>
                <a:latin typeface="Calibri" panose="020F0502020204030204" pitchFamily="34" charset="0"/>
              </a:rPr>
              <a:t>Median Household Income (historical and forecast): Connecticut Office of Policy and Management using S&amp;P Global Forecast</a:t>
            </a:r>
          </a:p>
          <a:p>
            <a:pPr rtl="0" fontAlgn="ctr">
              <a:buFont typeface="Arial" panose="020B0604020202020204" pitchFamily="34" charset="0"/>
              <a:buChar char="•"/>
            </a:pPr>
            <a:r>
              <a:rPr lang="en-US" sz="1800" dirty="0">
                <a:effectLst/>
                <a:latin typeface="Calibri" panose="020F0502020204030204" pitchFamily="34" charset="0"/>
              </a:rPr>
              <a:t>Average Wage (historical): Connecticut Department of Labor, Office of Research, </a:t>
            </a:r>
            <a:r>
              <a:rPr lang="en-US" sz="1800" i="1" dirty="0">
                <a:effectLst/>
                <a:latin typeface="Calibri" panose="020F0502020204030204" pitchFamily="34" charset="0"/>
              </a:rPr>
              <a:t>Quarterly Census of Employment and Wages (QCEW) program </a:t>
            </a:r>
            <a:endParaRPr lang="en-US" sz="1800" dirty="0">
              <a:effectLst/>
              <a:latin typeface="Calibri" panose="020F0502020204030204" pitchFamily="34" charset="0"/>
            </a:endParaRPr>
          </a:p>
          <a:p>
            <a:pPr rtl="0" fontAlgn="ctr">
              <a:buFont typeface="Arial" panose="020B0604020202020204" pitchFamily="34" charset="0"/>
              <a:buChar char="•"/>
            </a:pPr>
            <a:r>
              <a:rPr lang="en-US" sz="1800" dirty="0">
                <a:effectLst/>
                <a:latin typeface="Calibri" panose="020F0502020204030204" pitchFamily="34" charset="0"/>
              </a:rPr>
              <a:t>Average wage (forecast): TBD. We will need to request this from the Office of Policy and Management. </a:t>
            </a:r>
          </a:p>
          <a:p>
            <a:endParaRPr lang="en-US" dirty="0"/>
          </a:p>
        </p:txBody>
      </p:sp>
      <p:sp>
        <p:nvSpPr>
          <p:cNvPr id="4" name="Slide Number Placeholder 3">
            <a:extLst>
              <a:ext uri="{FF2B5EF4-FFF2-40B4-BE49-F238E27FC236}">
                <a16:creationId xmlns:a16="http://schemas.microsoft.com/office/drawing/2014/main" id="{6B948E0A-465E-CC02-A737-64E2C6637EEB}"/>
              </a:ext>
            </a:extLst>
          </p:cNvPr>
          <p:cNvSpPr>
            <a:spLocks noGrp="1"/>
          </p:cNvSpPr>
          <p:nvPr>
            <p:ph type="sldNum" sz="quarter" idx="5"/>
          </p:nvPr>
        </p:nvSpPr>
        <p:spPr/>
        <p:txBody>
          <a:bodyPr/>
          <a:lstStyle/>
          <a:p>
            <a:fld id="{314E753B-5613-46F8-A8FC-4D87D6EF2F1B}" type="slidenum">
              <a:rPr lang="en-US" smtClean="0"/>
              <a:t>29</a:t>
            </a:fld>
            <a:endParaRPr lang="en-US"/>
          </a:p>
        </p:txBody>
      </p:sp>
    </p:spTree>
    <p:extLst>
      <p:ext uri="{BB962C8B-B14F-4D97-AF65-F5344CB8AC3E}">
        <p14:creationId xmlns:p14="http://schemas.microsoft.com/office/powerpoint/2010/main" val="814232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Source:  This measure requires a combination of state, federal, and potentially purchased data from a third party (e.g., Moody’s Analytics). </a:t>
            </a:r>
          </a:p>
          <a:p>
            <a:endParaRPr lang="en-US"/>
          </a:p>
        </p:txBody>
      </p:sp>
      <p:sp>
        <p:nvSpPr>
          <p:cNvPr id="4" name="Slide Number Placeholder 3"/>
          <p:cNvSpPr>
            <a:spLocks noGrp="1"/>
          </p:cNvSpPr>
          <p:nvPr>
            <p:ph type="sldNum" sz="quarter" idx="5"/>
          </p:nvPr>
        </p:nvSpPr>
        <p:spPr/>
        <p:txBody>
          <a:bodyPr/>
          <a:lstStyle/>
          <a:p>
            <a:fld id="{314E753B-5613-46F8-A8FC-4D87D6EF2F1B}" type="slidenum">
              <a:rPr lang="en-US" smtClean="0"/>
              <a:t>32</a:t>
            </a:fld>
            <a:endParaRPr lang="en-US"/>
          </a:p>
        </p:txBody>
      </p:sp>
    </p:spTree>
    <p:extLst>
      <p:ext uri="{BB962C8B-B14F-4D97-AF65-F5344CB8AC3E}">
        <p14:creationId xmlns:p14="http://schemas.microsoft.com/office/powerpoint/2010/main" val="3328211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The U.S. Census Bureau calculates household income based on gross cash income of individuals age 15 years and older belonging to a household, regardless of whether household members are related. Median household considers all households in an area and is a relatively good measure of a typical income level for the area. </a:t>
            </a:r>
            <a:r>
              <a:rPr lang="en-US" sz="1800" b="0" i="0" kern="1200">
                <a:solidFill>
                  <a:schemeClr val="tx1"/>
                </a:solidFill>
                <a:effectLst/>
                <a:latin typeface="+mn-lt"/>
                <a:ea typeface="+mn-ea"/>
                <a:cs typeface="+mn-cs"/>
              </a:rPr>
              <a:t>Median household income tends to </a:t>
            </a:r>
            <a:r>
              <a:rPr lang="en-US" sz="1800" b="0" i="0" u="none" strike="noStrike" kern="1200">
                <a:solidFill>
                  <a:schemeClr val="tx1"/>
                </a:solidFill>
                <a:effectLst/>
                <a:latin typeface="+mn-lt"/>
                <a:ea typeface="+mn-ea"/>
                <a:cs typeface="+mn-cs"/>
                <a:hlinkClick r:id="rId3"/>
              </a:rPr>
              <a:t>more accurately reflect</a:t>
            </a:r>
            <a:r>
              <a:rPr lang="en-US" sz="1800" b="0" i="0" kern="1200">
                <a:solidFill>
                  <a:schemeClr val="tx1"/>
                </a:solidFill>
                <a:effectLst/>
                <a:latin typeface="+mn-lt"/>
                <a:ea typeface="+mn-ea"/>
                <a:cs typeface="+mn-cs"/>
              </a:rPr>
              <a:t> the typical household of a geographic area than average household income, which can be distorted by a few extremely wealthy households. </a:t>
            </a:r>
            <a:endParaRPr lang="en-US" sz="180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Book Antiqua" panose="02040602050305030304" pitchFamily="18" charset="0"/>
                <a:ea typeface="Times New Roman" panose="02020603050405020304" pitchFamily="18" charset="0"/>
                <a:cs typeface="Times New Roman" panose="02020603050405020304" pitchFamily="18" charset="0"/>
              </a:rPr>
              <a:t>By contrast, family income considers household units with two or more related individuals and represents the financial picture of families.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314E753B-5613-46F8-A8FC-4D87D6EF2F1B}" type="slidenum">
              <a:rPr lang="en-US" smtClean="0"/>
              <a:t>34</a:t>
            </a:fld>
            <a:endParaRPr lang="en-US"/>
          </a:p>
        </p:txBody>
      </p:sp>
    </p:spTree>
    <p:extLst>
      <p:ext uri="{BB962C8B-B14F-4D97-AF65-F5344CB8AC3E}">
        <p14:creationId xmlns:p14="http://schemas.microsoft.com/office/powerpoint/2010/main" val="3333595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beginning on January 1, 2025, Connecticut’s minimum wage will increase from the current rate of $15.69 per hour to $16.35 per hour.</a:t>
            </a:r>
            <a:endParaRPr lang="en-US" sz="1800"/>
          </a:p>
          <a:p>
            <a:endParaRPr lang="en-US" sz="1200" b="1" i="0" kern="1200">
              <a:solidFill>
                <a:schemeClr val="tx1"/>
              </a:solidFill>
              <a:effectLst/>
              <a:latin typeface="+mn-lt"/>
              <a:ea typeface="+mn-ea"/>
              <a:cs typeface="+mn-cs"/>
            </a:endParaRPr>
          </a:p>
          <a:p>
            <a:r>
              <a:rPr lang="en-US" sz="1200" b="1" i="0" kern="1200">
                <a:solidFill>
                  <a:schemeClr val="tx1"/>
                </a:solidFill>
                <a:effectLst/>
                <a:latin typeface="+mn-lt"/>
                <a:ea typeface="+mn-ea"/>
                <a:cs typeface="+mn-cs"/>
              </a:rPr>
              <a:t>Average wages</a:t>
            </a:r>
          </a:p>
          <a:p>
            <a:r>
              <a:rPr lang="en-US" sz="1200" b="0" i="0" kern="1200">
                <a:solidFill>
                  <a:schemeClr val="tx1"/>
                </a:solidFill>
                <a:effectLst/>
                <a:latin typeface="+mn-lt"/>
                <a:ea typeface="+mn-ea"/>
                <a:cs typeface="+mn-cs"/>
              </a:rPr>
              <a:t>Average annual wages per employee for any given industry are computed by dividing total annual wages by annual average employment. A further division by 52 yields average weekly wages per employee. Annual pay data only approximate annual earnings, because an individual may not be employed by the same employer all year or may work for more than one employer at a time.</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Average weekly or annual pay is affected by the ratio of full-time to part-time workers, as well as by the numbers of individuals in high- and low-paying occupations. When comparing average pay levels among States and industries, data users should take these factors into consideration. For example, industries characterized by high proportions of part-time workers will show average weekly wage levels appreciably less than the weekly pay levels of regular full-time employees in these industries. The opposite is true of industries with low proportions of part-time workers and of industries that typically schedule heavy weekend and overtime work. Average wage data also may be influenced by work stoppages, labor turnover, retroactive payments, seasonal factors, and bonus payments.</a:t>
            </a:r>
          </a:p>
          <a:p>
            <a:endParaRPr lang="en-US"/>
          </a:p>
          <a:p>
            <a:r>
              <a:rPr lang="en-US" sz="1200" b="0" i="0" kern="1200">
                <a:solidFill>
                  <a:schemeClr val="tx1"/>
                </a:solidFill>
                <a:effectLst/>
                <a:latin typeface="+mn-lt"/>
                <a:ea typeface="+mn-ea"/>
                <a:cs typeface="+mn-cs"/>
              </a:rPr>
              <a:t>Under most State laws or regulations, wages include bonuses, stock options, severance pay, the cash value of meals and lodging, tips and other gratuities, and, in some States' employer contributions to certain deferred compensation plans, such as 401(k) plans.</a:t>
            </a:r>
            <a:endParaRPr lang="en-US"/>
          </a:p>
          <a:p>
            <a:endParaRPr lang="en-US"/>
          </a:p>
        </p:txBody>
      </p:sp>
      <p:sp>
        <p:nvSpPr>
          <p:cNvPr id="4" name="Slide Number Placeholder 3"/>
          <p:cNvSpPr>
            <a:spLocks noGrp="1"/>
          </p:cNvSpPr>
          <p:nvPr>
            <p:ph type="sldNum" sz="quarter" idx="5"/>
          </p:nvPr>
        </p:nvSpPr>
        <p:spPr/>
        <p:txBody>
          <a:bodyPr/>
          <a:lstStyle/>
          <a:p>
            <a:fld id="{314E753B-5613-46F8-A8FC-4D87D6EF2F1B}" type="slidenum">
              <a:rPr lang="en-US" smtClean="0"/>
              <a:t>35</a:t>
            </a:fld>
            <a:endParaRPr lang="en-US"/>
          </a:p>
        </p:txBody>
      </p:sp>
    </p:spTree>
    <p:extLst>
      <p:ext uri="{BB962C8B-B14F-4D97-AF65-F5344CB8AC3E}">
        <p14:creationId xmlns:p14="http://schemas.microsoft.com/office/powerpoint/2010/main" val="1527877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4E753B-5613-46F8-A8FC-4D87D6EF2F1B}" type="slidenum">
              <a:rPr lang="en-US" smtClean="0"/>
              <a:t>36</a:t>
            </a:fld>
            <a:endParaRPr lang="en-US"/>
          </a:p>
        </p:txBody>
      </p:sp>
    </p:spTree>
    <p:extLst>
      <p:ext uri="{BB962C8B-B14F-4D97-AF65-F5344CB8AC3E}">
        <p14:creationId xmlns:p14="http://schemas.microsoft.com/office/powerpoint/2010/main" val="20587731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4E753B-5613-46F8-A8FC-4D87D6EF2F1B}" type="slidenum">
              <a:rPr lang="en-US" smtClean="0"/>
              <a:t>37</a:t>
            </a:fld>
            <a:endParaRPr lang="en-US"/>
          </a:p>
        </p:txBody>
      </p:sp>
    </p:spTree>
    <p:extLst>
      <p:ext uri="{BB962C8B-B14F-4D97-AF65-F5344CB8AC3E}">
        <p14:creationId xmlns:p14="http://schemas.microsoft.com/office/powerpoint/2010/main" val="21921718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02E05-0C7E-F62F-1098-ED53F114BE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C34501-ADCC-DB44-E346-EA22DE081C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694B21-E897-97BB-E1C9-A0062765C7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C001884-394D-3B9F-F5DC-BB5E7B0D6D2B}"/>
              </a:ext>
            </a:extLst>
          </p:cNvPr>
          <p:cNvSpPr>
            <a:spLocks noGrp="1"/>
          </p:cNvSpPr>
          <p:nvPr>
            <p:ph type="sldNum" sz="quarter" idx="5"/>
          </p:nvPr>
        </p:nvSpPr>
        <p:spPr/>
        <p:txBody>
          <a:bodyPr/>
          <a:lstStyle/>
          <a:p>
            <a:fld id="{314E753B-5613-46F8-A8FC-4D87D6EF2F1B}" type="slidenum">
              <a:rPr lang="en-US" smtClean="0"/>
              <a:t>38</a:t>
            </a:fld>
            <a:endParaRPr lang="en-US"/>
          </a:p>
        </p:txBody>
      </p:sp>
    </p:spTree>
    <p:extLst>
      <p:ext uri="{BB962C8B-B14F-4D97-AF65-F5344CB8AC3E}">
        <p14:creationId xmlns:p14="http://schemas.microsoft.com/office/powerpoint/2010/main" val="2350839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4E753B-5613-46F8-A8FC-4D87D6EF2F1B}" type="slidenum">
              <a:rPr lang="en-US" smtClean="0"/>
              <a:t>42</a:t>
            </a:fld>
            <a:endParaRPr lang="en-US"/>
          </a:p>
        </p:txBody>
      </p:sp>
    </p:spTree>
    <p:extLst>
      <p:ext uri="{BB962C8B-B14F-4D97-AF65-F5344CB8AC3E}">
        <p14:creationId xmlns:p14="http://schemas.microsoft.com/office/powerpoint/2010/main" val="42890243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258753-8574-22E4-DC12-82132309DD6D}"/>
              </a:ext>
            </a:extLst>
          </p:cNvPr>
          <p:cNvSpPr/>
          <p:nvPr userDrawn="1"/>
        </p:nvSpPr>
        <p:spPr>
          <a:xfrm>
            <a:off x="0" y="0"/>
            <a:ext cx="12192000" cy="6858000"/>
          </a:xfrm>
          <a:prstGeom prst="rect">
            <a:avLst/>
          </a:prstGeom>
          <a:solidFill>
            <a:srgbClr val="3371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ack and white logo&#10;&#10;Description automatically generated">
            <a:extLst>
              <a:ext uri="{FF2B5EF4-FFF2-40B4-BE49-F238E27FC236}">
                <a16:creationId xmlns:a16="http://schemas.microsoft.com/office/drawing/2014/main" id="{5BFA4E48-6ADF-7DC4-FDDE-0CDEBE678F4C}"/>
              </a:ext>
            </a:extLst>
          </p:cNvPr>
          <p:cNvPicPr>
            <a:picLocks noChangeAspect="1"/>
          </p:cNvPicPr>
          <p:nvPr userDrawn="1"/>
        </p:nvPicPr>
        <p:blipFill>
          <a:blip r:embed="rId2"/>
          <a:stretch>
            <a:fillRect/>
          </a:stretch>
        </p:blipFill>
        <p:spPr>
          <a:xfrm>
            <a:off x="1130969" y="3092620"/>
            <a:ext cx="4704347" cy="672759"/>
          </a:xfrm>
          <a:prstGeom prst="rect">
            <a:avLst/>
          </a:prstGeom>
        </p:spPr>
      </p:pic>
      <p:cxnSp>
        <p:nvCxnSpPr>
          <p:cNvPr id="9" name="Straight Connector 8">
            <a:extLst>
              <a:ext uri="{FF2B5EF4-FFF2-40B4-BE49-F238E27FC236}">
                <a16:creationId xmlns:a16="http://schemas.microsoft.com/office/drawing/2014/main" id="{6B56CE08-D66D-BCBF-680E-B7CC8F152F2D}"/>
              </a:ext>
            </a:extLst>
          </p:cNvPr>
          <p:cNvCxnSpPr/>
          <p:nvPr userDrawn="1"/>
        </p:nvCxnSpPr>
        <p:spPr>
          <a:xfrm>
            <a:off x="6112042" y="2996871"/>
            <a:ext cx="0" cy="104573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4142B181-CED0-B6F0-7F1C-98D310EACB2E}"/>
              </a:ext>
            </a:extLst>
          </p:cNvPr>
          <p:cNvSpPr>
            <a:spLocks noGrp="1"/>
          </p:cNvSpPr>
          <p:nvPr>
            <p:ph type="body" sz="quarter" idx="10" hasCustomPrompt="1"/>
          </p:nvPr>
        </p:nvSpPr>
        <p:spPr>
          <a:xfrm>
            <a:off x="6269038" y="2996871"/>
            <a:ext cx="4572000" cy="577850"/>
          </a:xfrm>
          <a:prstGeom prst="rect">
            <a:avLst/>
          </a:prstGeom>
        </p:spPr>
        <p:txBody>
          <a:bodyPr/>
          <a:lstStyle>
            <a:lvl1pPr marL="0" indent="0">
              <a:lnSpc>
                <a:spcPct val="100000"/>
              </a:lnSpc>
              <a:spcBef>
                <a:spcPts val="0"/>
              </a:spcBef>
              <a:buNone/>
              <a:defRPr b="0" i="0">
                <a:solidFill>
                  <a:schemeClr val="bg1"/>
                </a:solidFill>
                <a:latin typeface="Now" pitchFamily="2" charset="77"/>
              </a:defRPr>
            </a:lvl1pPr>
            <a:lvl2pPr>
              <a:defRPr b="0" i="0">
                <a:solidFill>
                  <a:schemeClr val="bg1"/>
                </a:solidFill>
                <a:latin typeface="Now" pitchFamily="2" charset="77"/>
              </a:defRPr>
            </a:lvl2pPr>
            <a:lvl3pPr>
              <a:defRPr b="0" i="0">
                <a:solidFill>
                  <a:schemeClr val="bg1"/>
                </a:solidFill>
                <a:latin typeface="Now" pitchFamily="2" charset="77"/>
              </a:defRPr>
            </a:lvl3pPr>
            <a:lvl4pPr>
              <a:defRPr b="0" i="0">
                <a:solidFill>
                  <a:schemeClr val="bg1"/>
                </a:solidFill>
                <a:latin typeface="Now" pitchFamily="2" charset="77"/>
              </a:defRPr>
            </a:lvl4pPr>
            <a:lvl5pPr>
              <a:defRPr b="0" i="0">
                <a:solidFill>
                  <a:schemeClr val="bg1"/>
                </a:solidFill>
                <a:latin typeface="Now" pitchFamily="2" charset="77"/>
              </a:defRPr>
            </a:lvl5pPr>
          </a:lstStyle>
          <a:p>
            <a:pPr lvl="0"/>
            <a:r>
              <a:rPr lang="en-US"/>
              <a:t>Presentation title</a:t>
            </a:r>
          </a:p>
          <a:p>
            <a:pPr lvl="0"/>
            <a:r>
              <a:rPr lang="en-US"/>
              <a:t>goes here</a:t>
            </a:r>
          </a:p>
        </p:txBody>
      </p:sp>
    </p:spTree>
    <p:extLst>
      <p:ext uri="{BB962C8B-B14F-4D97-AF65-F5344CB8AC3E}">
        <p14:creationId xmlns:p14="http://schemas.microsoft.com/office/powerpoint/2010/main" val="1286453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348D056-3865-E712-F5DE-A537FBE68C82}"/>
              </a:ext>
            </a:extLst>
          </p:cNvPr>
          <p:cNvSpPr/>
          <p:nvPr userDrawn="1"/>
        </p:nvSpPr>
        <p:spPr>
          <a:xfrm>
            <a:off x="0" y="0"/>
            <a:ext cx="12192000" cy="6858000"/>
          </a:xfrm>
          <a:prstGeom prst="rect">
            <a:avLst/>
          </a:prstGeom>
          <a:solidFill>
            <a:srgbClr val="0006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5FC1790-7E16-E85B-CBB2-494F1DB3DB81}"/>
              </a:ext>
            </a:extLst>
          </p:cNvPr>
          <p:cNvSpPr txBox="1"/>
          <p:nvPr userDrawn="1"/>
        </p:nvSpPr>
        <p:spPr>
          <a:xfrm>
            <a:off x="551448" y="1756324"/>
            <a:ext cx="4680284" cy="369332"/>
          </a:xfrm>
          <a:prstGeom prst="rect">
            <a:avLst/>
          </a:prstGeom>
          <a:noFill/>
        </p:spPr>
        <p:txBody>
          <a:bodyPr wrap="square" rtlCol="0">
            <a:spAutoFit/>
          </a:bodyPr>
          <a:lstStyle/>
          <a:p>
            <a:r>
              <a:rPr lang="en-US">
                <a:solidFill>
                  <a:schemeClr val="bg1"/>
                </a:solidFill>
                <a:latin typeface="Poppins" pitchFamily="2" charset="77"/>
                <a:cs typeface="Poppins" pitchFamily="2" charset="77"/>
              </a:rPr>
              <a:t>Agenda</a:t>
            </a:r>
          </a:p>
        </p:txBody>
      </p:sp>
      <p:sp>
        <p:nvSpPr>
          <p:cNvPr id="12" name="Text Placeholder 11">
            <a:extLst>
              <a:ext uri="{FF2B5EF4-FFF2-40B4-BE49-F238E27FC236}">
                <a16:creationId xmlns:a16="http://schemas.microsoft.com/office/drawing/2014/main" id="{9D716DB1-27F1-B81A-43E9-804E81DDFEDA}"/>
              </a:ext>
            </a:extLst>
          </p:cNvPr>
          <p:cNvSpPr>
            <a:spLocks noGrp="1"/>
          </p:cNvSpPr>
          <p:nvPr>
            <p:ph type="body" sz="quarter" idx="10" hasCustomPrompt="1"/>
          </p:nvPr>
        </p:nvSpPr>
        <p:spPr>
          <a:xfrm>
            <a:off x="551447" y="2369470"/>
            <a:ext cx="2538663" cy="433387"/>
          </a:xfrm>
          <a:prstGeom prst="rect">
            <a:avLst/>
          </a:prstGeom>
        </p:spPr>
        <p:txBody>
          <a:bodyPr/>
          <a:lstStyle>
            <a:lvl1pPr marL="0" indent="0">
              <a:buNone/>
              <a:defRPr sz="2400" b="1" i="0">
                <a:solidFill>
                  <a:schemeClr val="bg1"/>
                </a:solidFill>
                <a:latin typeface="Now" pitchFamily="2" charset="77"/>
                <a:cs typeface="Poppins" pitchFamily="2" charset="77"/>
              </a:defRPr>
            </a:lvl1pPr>
          </a:lstStyle>
          <a:p>
            <a:pPr lvl="0"/>
            <a:r>
              <a:rPr lang="en-US">
                <a:latin typeface="Poppins" pitchFamily="2" charset="77"/>
                <a:cs typeface="Poppins" pitchFamily="2" charset="77"/>
              </a:rPr>
              <a:t>01 Insert Name</a:t>
            </a:r>
            <a:endParaRPr lang="en-US"/>
          </a:p>
        </p:txBody>
      </p:sp>
      <p:sp>
        <p:nvSpPr>
          <p:cNvPr id="13" name="Text Placeholder 11">
            <a:extLst>
              <a:ext uri="{FF2B5EF4-FFF2-40B4-BE49-F238E27FC236}">
                <a16:creationId xmlns:a16="http://schemas.microsoft.com/office/drawing/2014/main" id="{0484542F-5A08-D71D-4480-650712EF2831}"/>
              </a:ext>
            </a:extLst>
          </p:cNvPr>
          <p:cNvSpPr>
            <a:spLocks noGrp="1"/>
          </p:cNvSpPr>
          <p:nvPr>
            <p:ph type="body" sz="quarter" idx="11" hasCustomPrompt="1"/>
          </p:nvPr>
        </p:nvSpPr>
        <p:spPr>
          <a:xfrm>
            <a:off x="4827582" y="2369470"/>
            <a:ext cx="2538663" cy="433387"/>
          </a:xfrm>
          <a:prstGeom prst="rect">
            <a:avLst/>
          </a:prstGeom>
        </p:spPr>
        <p:txBody>
          <a:bodyPr/>
          <a:lstStyle>
            <a:lvl1pPr marL="0" indent="0">
              <a:buNone/>
              <a:defRPr sz="2400" b="1" i="0">
                <a:solidFill>
                  <a:schemeClr val="bg1"/>
                </a:solidFill>
                <a:latin typeface="Now" pitchFamily="2" charset="77"/>
                <a:cs typeface="Poppins" pitchFamily="2" charset="77"/>
              </a:defRPr>
            </a:lvl1pPr>
          </a:lstStyle>
          <a:p>
            <a:pPr lvl="0"/>
            <a:r>
              <a:rPr lang="en-US">
                <a:latin typeface="Poppins" pitchFamily="2" charset="77"/>
                <a:cs typeface="Poppins" pitchFamily="2" charset="77"/>
              </a:rPr>
              <a:t>02 Insert Name</a:t>
            </a:r>
            <a:endParaRPr lang="en-US"/>
          </a:p>
        </p:txBody>
      </p:sp>
      <p:sp>
        <p:nvSpPr>
          <p:cNvPr id="14" name="Text Placeholder 11">
            <a:extLst>
              <a:ext uri="{FF2B5EF4-FFF2-40B4-BE49-F238E27FC236}">
                <a16:creationId xmlns:a16="http://schemas.microsoft.com/office/drawing/2014/main" id="{2CCE78E2-852D-F0C3-7CEF-B4046829742E}"/>
              </a:ext>
            </a:extLst>
          </p:cNvPr>
          <p:cNvSpPr>
            <a:spLocks noGrp="1"/>
          </p:cNvSpPr>
          <p:nvPr>
            <p:ph type="body" sz="quarter" idx="12" hasCustomPrompt="1"/>
          </p:nvPr>
        </p:nvSpPr>
        <p:spPr>
          <a:xfrm>
            <a:off x="8937458" y="2369469"/>
            <a:ext cx="2648953" cy="433387"/>
          </a:xfrm>
          <a:prstGeom prst="rect">
            <a:avLst/>
          </a:prstGeom>
        </p:spPr>
        <p:txBody>
          <a:bodyPr/>
          <a:lstStyle>
            <a:lvl1pPr marL="0" indent="0">
              <a:buNone/>
              <a:defRPr sz="2400" b="1" i="0">
                <a:solidFill>
                  <a:schemeClr val="bg1"/>
                </a:solidFill>
                <a:latin typeface="Now" pitchFamily="2" charset="77"/>
                <a:cs typeface="Poppins" pitchFamily="2" charset="77"/>
              </a:defRPr>
            </a:lvl1pPr>
          </a:lstStyle>
          <a:p>
            <a:pPr lvl="0"/>
            <a:r>
              <a:rPr lang="en-US">
                <a:latin typeface="Poppins" pitchFamily="2" charset="77"/>
                <a:cs typeface="Poppins" pitchFamily="2" charset="77"/>
              </a:rPr>
              <a:t>03 Insert Name</a:t>
            </a:r>
            <a:endParaRPr lang="en-US"/>
          </a:p>
        </p:txBody>
      </p:sp>
      <p:sp>
        <p:nvSpPr>
          <p:cNvPr id="17" name="Text Placeholder 11">
            <a:extLst>
              <a:ext uri="{FF2B5EF4-FFF2-40B4-BE49-F238E27FC236}">
                <a16:creationId xmlns:a16="http://schemas.microsoft.com/office/drawing/2014/main" id="{0463CFFB-0669-D326-DA73-F19A46723F1D}"/>
              </a:ext>
            </a:extLst>
          </p:cNvPr>
          <p:cNvSpPr>
            <a:spLocks noGrp="1"/>
          </p:cNvSpPr>
          <p:nvPr>
            <p:ph type="body" sz="quarter" idx="14" hasCustomPrompt="1"/>
          </p:nvPr>
        </p:nvSpPr>
        <p:spPr>
          <a:xfrm>
            <a:off x="537410" y="4086796"/>
            <a:ext cx="2648953" cy="433387"/>
          </a:xfrm>
          <a:prstGeom prst="rect">
            <a:avLst/>
          </a:prstGeom>
        </p:spPr>
        <p:txBody>
          <a:bodyPr/>
          <a:lstStyle>
            <a:lvl1pPr marL="0" indent="0">
              <a:buNone/>
              <a:defRPr sz="2400" b="1" i="0">
                <a:solidFill>
                  <a:schemeClr val="bg1"/>
                </a:solidFill>
                <a:latin typeface="Now" pitchFamily="2" charset="77"/>
                <a:cs typeface="Poppins" pitchFamily="2" charset="77"/>
              </a:defRPr>
            </a:lvl1pPr>
          </a:lstStyle>
          <a:p>
            <a:pPr lvl="0"/>
            <a:r>
              <a:rPr lang="en-US">
                <a:latin typeface="Poppins" pitchFamily="2" charset="77"/>
                <a:cs typeface="Poppins" pitchFamily="2" charset="77"/>
              </a:rPr>
              <a:t>04 Insert Name</a:t>
            </a:r>
            <a:endParaRPr lang="en-US"/>
          </a:p>
        </p:txBody>
      </p:sp>
      <p:sp>
        <p:nvSpPr>
          <p:cNvPr id="18" name="Text Placeholder 11">
            <a:extLst>
              <a:ext uri="{FF2B5EF4-FFF2-40B4-BE49-F238E27FC236}">
                <a16:creationId xmlns:a16="http://schemas.microsoft.com/office/drawing/2014/main" id="{791D8E5B-1401-248C-5C24-B5748CB695E2}"/>
              </a:ext>
            </a:extLst>
          </p:cNvPr>
          <p:cNvSpPr>
            <a:spLocks noGrp="1"/>
          </p:cNvSpPr>
          <p:nvPr>
            <p:ph type="body" sz="quarter" idx="15" hasCustomPrompt="1"/>
          </p:nvPr>
        </p:nvSpPr>
        <p:spPr>
          <a:xfrm>
            <a:off x="4837063" y="4086796"/>
            <a:ext cx="2648953" cy="433387"/>
          </a:xfrm>
          <a:prstGeom prst="rect">
            <a:avLst/>
          </a:prstGeom>
        </p:spPr>
        <p:txBody>
          <a:bodyPr/>
          <a:lstStyle>
            <a:lvl1pPr marL="0" indent="0">
              <a:buNone/>
              <a:defRPr sz="2400" b="1" i="0">
                <a:solidFill>
                  <a:schemeClr val="bg1"/>
                </a:solidFill>
                <a:latin typeface="Now" pitchFamily="2" charset="77"/>
                <a:cs typeface="Poppins" pitchFamily="2" charset="77"/>
              </a:defRPr>
            </a:lvl1pPr>
          </a:lstStyle>
          <a:p>
            <a:pPr lvl="0"/>
            <a:r>
              <a:rPr lang="en-US">
                <a:latin typeface="Poppins" pitchFamily="2" charset="77"/>
                <a:cs typeface="Poppins" pitchFamily="2" charset="77"/>
              </a:rPr>
              <a:t>05 Insert Name</a:t>
            </a:r>
            <a:endParaRPr lang="en-US"/>
          </a:p>
        </p:txBody>
      </p:sp>
      <p:cxnSp>
        <p:nvCxnSpPr>
          <p:cNvPr id="19" name="Straight Connector 18">
            <a:extLst>
              <a:ext uri="{FF2B5EF4-FFF2-40B4-BE49-F238E27FC236}">
                <a16:creationId xmlns:a16="http://schemas.microsoft.com/office/drawing/2014/main" id="{1C4E4AE2-51A7-89ED-BE49-5EC9BEB81A1E}"/>
              </a:ext>
            </a:extLst>
          </p:cNvPr>
          <p:cNvCxnSpPr>
            <a:cxnSpLocks/>
          </p:cNvCxnSpPr>
          <p:nvPr userDrawn="1"/>
        </p:nvCxnSpPr>
        <p:spPr>
          <a:xfrm>
            <a:off x="625642" y="6172201"/>
            <a:ext cx="10960769"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6AE3F3B-0648-44AB-7D7D-7B45DC7EB870}"/>
              </a:ext>
            </a:extLst>
          </p:cNvPr>
          <p:cNvSpPr txBox="1"/>
          <p:nvPr userDrawn="1"/>
        </p:nvSpPr>
        <p:spPr>
          <a:xfrm>
            <a:off x="551448" y="6391990"/>
            <a:ext cx="1167904" cy="246221"/>
          </a:xfrm>
          <a:prstGeom prst="rect">
            <a:avLst/>
          </a:prstGeom>
          <a:noFill/>
        </p:spPr>
        <p:txBody>
          <a:bodyPr wrap="square" rtlCol="0">
            <a:spAutoFit/>
          </a:bodyPr>
          <a:lstStyle/>
          <a:p>
            <a:r>
              <a:rPr lang="en-US" sz="1000">
                <a:solidFill>
                  <a:schemeClr val="bg1"/>
                </a:solidFill>
                <a:latin typeface="Poppins" pitchFamily="2" charset="77"/>
                <a:cs typeface="Poppins" pitchFamily="2" charset="77"/>
              </a:rPr>
              <a:t>Agenda</a:t>
            </a:r>
          </a:p>
        </p:txBody>
      </p:sp>
      <p:sp>
        <p:nvSpPr>
          <p:cNvPr id="26" name="Text Placeholder 11">
            <a:extLst>
              <a:ext uri="{FF2B5EF4-FFF2-40B4-BE49-F238E27FC236}">
                <a16:creationId xmlns:a16="http://schemas.microsoft.com/office/drawing/2014/main" id="{C6451227-3AA7-6B52-AB54-BDDAE542348F}"/>
              </a:ext>
            </a:extLst>
          </p:cNvPr>
          <p:cNvSpPr>
            <a:spLocks noGrp="1"/>
          </p:cNvSpPr>
          <p:nvPr>
            <p:ph type="body" sz="quarter" idx="16" hasCustomPrompt="1"/>
          </p:nvPr>
        </p:nvSpPr>
        <p:spPr>
          <a:xfrm>
            <a:off x="8937457" y="4086796"/>
            <a:ext cx="2648953" cy="433387"/>
          </a:xfrm>
          <a:prstGeom prst="rect">
            <a:avLst/>
          </a:prstGeom>
        </p:spPr>
        <p:txBody>
          <a:bodyPr/>
          <a:lstStyle>
            <a:lvl1pPr marL="0" indent="0">
              <a:buNone/>
              <a:defRPr sz="2400" b="1" i="0">
                <a:solidFill>
                  <a:schemeClr val="bg1"/>
                </a:solidFill>
                <a:latin typeface="Now" pitchFamily="2" charset="77"/>
                <a:cs typeface="Poppins" pitchFamily="2" charset="77"/>
              </a:defRPr>
            </a:lvl1pPr>
          </a:lstStyle>
          <a:p>
            <a:pPr lvl="0"/>
            <a:r>
              <a:rPr lang="en-US">
                <a:latin typeface="Poppins" pitchFamily="2" charset="77"/>
                <a:cs typeface="Poppins" pitchFamily="2" charset="77"/>
              </a:rPr>
              <a:t>06 Insert Name</a:t>
            </a:r>
            <a:endParaRPr lang="en-US"/>
          </a:p>
        </p:txBody>
      </p:sp>
      <p:sp>
        <p:nvSpPr>
          <p:cNvPr id="28" name="Text Placeholder 27">
            <a:extLst>
              <a:ext uri="{FF2B5EF4-FFF2-40B4-BE49-F238E27FC236}">
                <a16:creationId xmlns:a16="http://schemas.microsoft.com/office/drawing/2014/main" id="{6DEB9DCC-B45E-9C12-BD52-A72F2E95299E}"/>
              </a:ext>
            </a:extLst>
          </p:cNvPr>
          <p:cNvSpPr>
            <a:spLocks noGrp="1"/>
          </p:cNvSpPr>
          <p:nvPr>
            <p:ph type="body" sz="quarter" idx="17" hasCustomPrompt="1"/>
          </p:nvPr>
        </p:nvSpPr>
        <p:spPr>
          <a:xfrm>
            <a:off x="538163" y="2798236"/>
            <a:ext cx="3479800" cy="942975"/>
          </a:xfrm>
          <a:prstGeom prst="rect">
            <a:avLst/>
          </a:prstGeom>
        </p:spPr>
        <p:txBody>
          <a:bodyPr/>
          <a:lstStyle>
            <a:lvl1pPr marL="0" indent="0">
              <a:buNone/>
              <a:defRPr sz="2800">
                <a:solidFill>
                  <a:schemeClr val="bg1"/>
                </a:solidFill>
              </a:defRPr>
            </a:lvl1pPr>
            <a:lvl2pPr marL="457200" indent="0">
              <a:buNone/>
              <a:defRPr sz="1400">
                <a:solidFill>
                  <a:schemeClr val="bg1"/>
                </a:solidFill>
                <a:latin typeface="Poppins" pitchFamily="2" charset="77"/>
                <a:cs typeface="Poppins" pitchFamily="2" charset="77"/>
              </a:defRPr>
            </a:lvl2pPr>
          </a:lstStyle>
          <a:p>
            <a:pPr lvl="0"/>
            <a:r>
              <a:rPr lang="en-US" sz="1400">
                <a:latin typeface="Poppins" pitchFamily="2" charset="77"/>
                <a:cs typeface="Poppins" pitchFamily="2" charset="77"/>
              </a:rPr>
              <a:t>Brief description of content goes here. Font should be Poppins Regular, size 14</a:t>
            </a:r>
            <a:endParaRPr lang="en-US"/>
          </a:p>
        </p:txBody>
      </p:sp>
      <p:sp>
        <p:nvSpPr>
          <p:cNvPr id="29" name="Text Placeholder 27">
            <a:extLst>
              <a:ext uri="{FF2B5EF4-FFF2-40B4-BE49-F238E27FC236}">
                <a16:creationId xmlns:a16="http://schemas.microsoft.com/office/drawing/2014/main" id="{FCB22BAC-02BB-FBF3-79F1-7D0290B29AB9}"/>
              </a:ext>
            </a:extLst>
          </p:cNvPr>
          <p:cNvSpPr>
            <a:spLocks noGrp="1"/>
          </p:cNvSpPr>
          <p:nvPr>
            <p:ph type="body" sz="quarter" idx="18" hasCustomPrompt="1"/>
          </p:nvPr>
        </p:nvSpPr>
        <p:spPr>
          <a:xfrm>
            <a:off x="4837063" y="2818873"/>
            <a:ext cx="3479800" cy="942975"/>
          </a:xfrm>
          <a:prstGeom prst="rect">
            <a:avLst/>
          </a:prstGeom>
        </p:spPr>
        <p:txBody>
          <a:bodyPr/>
          <a:lstStyle>
            <a:lvl1pPr marL="0" indent="0">
              <a:buNone/>
              <a:defRPr sz="2800">
                <a:solidFill>
                  <a:schemeClr val="bg1"/>
                </a:solidFill>
              </a:defRPr>
            </a:lvl1pPr>
            <a:lvl2pPr marL="457200" indent="0">
              <a:buNone/>
              <a:defRPr sz="1400">
                <a:solidFill>
                  <a:schemeClr val="bg1"/>
                </a:solidFill>
                <a:latin typeface="Poppins" pitchFamily="2" charset="77"/>
                <a:cs typeface="Poppins" pitchFamily="2" charset="77"/>
              </a:defRPr>
            </a:lvl2pPr>
          </a:lstStyle>
          <a:p>
            <a:pPr lvl="0"/>
            <a:r>
              <a:rPr lang="en-US" sz="1400">
                <a:latin typeface="Poppins" pitchFamily="2" charset="77"/>
                <a:cs typeface="Poppins" pitchFamily="2" charset="77"/>
              </a:rPr>
              <a:t>Brief description of content goes here. Font should be Poppins Regular, size 14</a:t>
            </a:r>
            <a:endParaRPr lang="en-US" sz="1400"/>
          </a:p>
        </p:txBody>
      </p:sp>
      <p:sp>
        <p:nvSpPr>
          <p:cNvPr id="30" name="Text Placeholder 27">
            <a:extLst>
              <a:ext uri="{FF2B5EF4-FFF2-40B4-BE49-F238E27FC236}">
                <a16:creationId xmlns:a16="http://schemas.microsoft.com/office/drawing/2014/main" id="{3CB72F5C-E4FB-504A-6D04-4B87AD87A792}"/>
              </a:ext>
            </a:extLst>
          </p:cNvPr>
          <p:cNvSpPr>
            <a:spLocks noGrp="1"/>
          </p:cNvSpPr>
          <p:nvPr>
            <p:ph type="body" sz="quarter" idx="19" hasCustomPrompt="1"/>
          </p:nvPr>
        </p:nvSpPr>
        <p:spPr>
          <a:xfrm>
            <a:off x="8937457" y="2834699"/>
            <a:ext cx="3031630" cy="942975"/>
          </a:xfrm>
          <a:prstGeom prst="rect">
            <a:avLst/>
          </a:prstGeom>
        </p:spPr>
        <p:txBody>
          <a:bodyPr/>
          <a:lstStyle>
            <a:lvl1pPr marL="0" indent="0">
              <a:buNone/>
              <a:defRPr sz="2800">
                <a:solidFill>
                  <a:schemeClr val="bg1"/>
                </a:solidFill>
              </a:defRPr>
            </a:lvl1pPr>
            <a:lvl2pPr marL="457200" indent="0">
              <a:buNone/>
              <a:defRPr sz="1400">
                <a:solidFill>
                  <a:schemeClr val="bg1"/>
                </a:solidFill>
                <a:latin typeface="Poppins" pitchFamily="2" charset="77"/>
                <a:cs typeface="Poppins" pitchFamily="2" charset="77"/>
              </a:defRPr>
            </a:lvl2pPr>
          </a:lstStyle>
          <a:p>
            <a:pPr lvl="0"/>
            <a:r>
              <a:rPr lang="en-US" sz="1400">
                <a:latin typeface="Poppins" pitchFamily="2" charset="77"/>
                <a:cs typeface="Poppins" pitchFamily="2" charset="77"/>
              </a:rPr>
              <a:t>Brief description of content goes here. Font should be Poppins Regular, size 14</a:t>
            </a:r>
            <a:endParaRPr lang="en-US" sz="1400"/>
          </a:p>
        </p:txBody>
      </p:sp>
      <p:sp>
        <p:nvSpPr>
          <p:cNvPr id="32" name="Text Placeholder 27">
            <a:extLst>
              <a:ext uri="{FF2B5EF4-FFF2-40B4-BE49-F238E27FC236}">
                <a16:creationId xmlns:a16="http://schemas.microsoft.com/office/drawing/2014/main" id="{3EFAE001-2FC3-D1EB-9256-5F802BFCF2A2}"/>
              </a:ext>
            </a:extLst>
          </p:cNvPr>
          <p:cNvSpPr>
            <a:spLocks noGrp="1"/>
          </p:cNvSpPr>
          <p:nvPr>
            <p:ph type="body" sz="quarter" idx="21" hasCustomPrompt="1"/>
          </p:nvPr>
        </p:nvSpPr>
        <p:spPr>
          <a:xfrm>
            <a:off x="537410" y="4556646"/>
            <a:ext cx="3479800" cy="942975"/>
          </a:xfrm>
          <a:prstGeom prst="rect">
            <a:avLst/>
          </a:prstGeom>
        </p:spPr>
        <p:txBody>
          <a:bodyPr/>
          <a:lstStyle>
            <a:lvl1pPr marL="0" indent="0">
              <a:buNone/>
              <a:defRPr sz="2800">
                <a:solidFill>
                  <a:schemeClr val="bg1"/>
                </a:solidFill>
              </a:defRPr>
            </a:lvl1pPr>
            <a:lvl2pPr marL="457200" indent="0">
              <a:buNone/>
              <a:defRPr sz="1400">
                <a:solidFill>
                  <a:schemeClr val="bg1"/>
                </a:solidFill>
                <a:latin typeface="Poppins" pitchFamily="2" charset="77"/>
                <a:cs typeface="Poppins" pitchFamily="2" charset="77"/>
              </a:defRPr>
            </a:lvl2pPr>
          </a:lstStyle>
          <a:p>
            <a:pPr lvl="0"/>
            <a:r>
              <a:rPr lang="en-US" sz="1400">
                <a:latin typeface="Poppins" pitchFamily="2" charset="77"/>
                <a:cs typeface="Poppins" pitchFamily="2" charset="77"/>
              </a:rPr>
              <a:t>Brief description of content goes here. Font should be Poppins Regular, size 14</a:t>
            </a:r>
            <a:endParaRPr lang="en-US" sz="1400"/>
          </a:p>
        </p:txBody>
      </p:sp>
      <p:sp>
        <p:nvSpPr>
          <p:cNvPr id="33" name="Text Placeholder 27">
            <a:extLst>
              <a:ext uri="{FF2B5EF4-FFF2-40B4-BE49-F238E27FC236}">
                <a16:creationId xmlns:a16="http://schemas.microsoft.com/office/drawing/2014/main" id="{4C29B902-F51D-6CD0-A0BD-C657ADF943CE}"/>
              </a:ext>
            </a:extLst>
          </p:cNvPr>
          <p:cNvSpPr>
            <a:spLocks noGrp="1"/>
          </p:cNvSpPr>
          <p:nvPr>
            <p:ph type="body" sz="quarter" idx="22" hasCustomPrompt="1"/>
          </p:nvPr>
        </p:nvSpPr>
        <p:spPr>
          <a:xfrm>
            <a:off x="4836310" y="4577283"/>
            <a:ext cx="3479800" cy="942975"/>
          </a:xfrm>
          <a:prstGeom prst="rect">
            <a:avLst/>
          </a:prstGeom>
        </p:spPr>
        <p:txBody>
          <a:bodyPr/>
          <a:lstStyle>
            <a:lvl1pPr marL="0" indent="0">
              <a:buNone/>
              <a:defRPr sz="2800">
                <a:solidFill>
                  <a:schemeClr val="bg1"/>
                </a:solidFill>
              </a:defRPr>
            </a:lvl1pPr>
            <a:lvl2pPr marL="457200" indent="0">
              <a:buNone/>
              <a:defRPr sz="1400">
                <a:solidFill>
                  <a:schemeClr val="bg1"/>
                </a:solidFill>
                <a:latin typeface="Poppins" pitchFamily="2" charset="77"/>
                <a:cs typeface="Poppins" pitchFamily="2" charset="77"/>
              </a:defRPr>
            </a:lvl2pPr>
          </a:lstStyle>
          <a:p>
            <a:pPr lvl="0"/>
            <a:r>
              <a:rPr lang="en-US" sz="1400">
                <a:latin typeface="Poppins" pitchFamily="2" charset="77"/>
                <a:cs typeface="Poppins" pitchFamily="2" charset="77"/>
              </a:rPr>
              <a:t>Brief description of content goes here. Font should be Poppins Regular, size 14</a:t>
            </a:r>
            <a:endParaRPr lang="en-US" sz="1400"/>
          </a:p>
        </p:txBody>
      </p:sp>
      <p:sp>
        <p:nvSpPr>
          <p:cNvPr id="34" name="Text Placeholder 27">
            <a:extLst>
              <a:ext uri="{FF2B5EF4-FFF2-40B4-BE49-F238E27FC236}">
                <a16:creationId xmlns:a16="http://schemas.microsoft.com/office/drawing/2014/main" id="{6323696F-C719-5340-EC8A-57FA77453782}"/>
              </a:ext>
            </a:extLst>
          </p:cNvPr>
          <p:cNvSpPr>
            <a:spLocks noGrp="1"/>
          </p:cNvSpPr>
          <p:nvPr>
            <p:ph type="body" sz="quarter" idx="23" hasCustomPrompt="1"/>
          </p:nvPr>
        </p:nvSpPr>
        <p:spPr>
          <a:xfrm>
            <a:off x="8936704" y="4593109"/>
            <a:ext cx="3031630" cy="942975"/>
          </a:xfrm>
          <a:prstGeom prst="rect">
            <a:avLst/>
          </a:prstGeom>
        </p:spPr>
        <p:txBody>
          <a:bodyPr/>
          <a:lstStyle>
            <a:lvl1pPr marL="0" indent="0">
              <a:buNone/>
              <a:defRPr sz="2800">
                <a:solidFill>
                  <a:schemeClr val="bg1"/>
                </a:solidFill>
              </a:defRPr>
            </a:lvl1pPr>
            <a:lvl2pPr marL="457200" indent="0">
              <a:buNone/>
              <a:defRPr sz="1400">
                <a:solidFill>
                  <a:schemeClr val="bg1"/>
                </a:solidFill>
                <a:latin typeface="Poppins" pitchFamily="2" charset="77"/>
                <a:cs typeface="Poppins" pitchFamily="2" charset="77"/>
              </a:defRPr>
            </a:lvl2pPr>
          </a:lstStyle>
          <a:p>
            <a:pPr lvl="0"/>
            <a:r>
              <a:rPr lang="en-US" sz="1400">
                <a:latin typeface="Poppins" pitchFamily="2" charset="77"/>
                <a:cs typeface="Poppins" pitchFamily="2" charset="77"/>
              </a:rPr>
              <a:t>Brief description of content  goes here. Font should be Poppins Regular, size 14</a:t>
            </a:r>
            <a:endParaRPr lang="en-US" sz="1400"/>
          </a:p>
        </p:txBody>
      </p:sp>
      <p:pic>
        <p:nvPicPr>
          <p:cNvPr id="42" name="Picture 41" descr="A black and white logo&#10;&#10;Description automatically generated">
            <a:extLst>
              <a:ext uri="{FF2B5EF4-FFF2-40B4-BE49-F238E27FC236}">
                <a16:creationId xmlns:a16="http://schemas.microsoft.com/office/drawing/2014/main" id="{1D0451A0-0F91-9C83-97F3-E2C99083790C}"/>
              </a:ext>
            </a:extLst>
          </p:cNvPr>
          <p:cNvPicPr>
            <a:picLocks noChangeAspect="1"/>
          </p:cNvPicPr>
          <p:nvPr userDrawn="1"/>
        </p:nvPicPr>
        <p:blipFill>
          <a:blip r:embed="rId2"/>
          <a:stretch>
            <a:fillRect/>
          </a:stretch>
        </p:blipFill>
        <p:spPr>
          <a:xfrm>
            <a:off x="10224270" y="6401410"/>
            <a:ext cx="1362140" cy="194797"/>
          </a:xfrm>
          <a:prstGeom prst="rect">
            <a:avLst/>
          </a:prstGeom>
        </p:spPr>
      </p:pic>
    </p:spTree>
    <p:extLst>
      <p:ext uri="{BB962C8B-B14F-4D97-AF65-F5344CB8AC3E}">
        <p14:creationId xmlns:p14="http://schemas.microsoft.com/office/powerpoint/2010/main" val="2039756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88F6EB-554B-FA48-09FF-6E6F4A23E64C}"/>
              </a:ext>
            </a:extLst>
          </p:cNvPr>
          <p:cNvSpPr/>
          <p:nvPr userDrawn="1"/>
        </p:nvSpPr>
        <p:spPr>
          <a:xfrm>
            <a:off x="0" y="0"/>
            <a:ext cx="12192000" cy="6858000"/>
          </a:xfrm>
          <a:prstGeom prst="rect">
            <a:avLst/>
          </a:prstGeom>
          <a:solidFill>
            <a:srgbClr val="7094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1">
            <a:extLst>
              <a:ext uri="{FF2B5EF4-FFF2-40B4-BE49-F238E27FC236}">
                <a16:creationId xmlns:a16="http://schemas.microsoft.com/office/drawing/2014/main" id="{95C3BC48-B86A-6293-68C0-EDFCFBFC3842}"/>
              </a:ext>
            </a:extLst>
          </p:cNvPr>
          <p:cNvSpPr>
            <a:spLocks noGrp="1"/>
          </p:cNvSpPr>
          <p:nvPr>
            <p:ph type="body" sz="quarter" idx="10" hasCustomPrompt="1"/>
          </p:nvPr>
        </p:nvSpPr>
        <p:spPr>
          <a:xfrm>
            <a:off x="642925" y="3051065"/>
            <a:ext cx="5712876" cy="755869"/>
          </a:xfrm>
          <a:prstGeom prst="rect">
            <a:avLst/>
          </a:prstGeom>
        </p:spPr>
        <p:txBody>
          <a:bodyPr/>
          <a:lstStyle>
            <a:lvl1pPr marL="0" indent="0">
              <a:buNone/>
              <a:defRPr sz="4400" b="1" i="0">
                <a:solidFill>
                  <a:schemeClr val="bg1"/>
                </a:solidFill>
                <a:latin typeface="Now" pitchFamily="2" charset="77"/>
                <a:cs typeface="Poppins" pitchFamily="2" charset="77"/>
              </a:defRPr>
            </a:lvl1pPr>
          </a:lstStyle>
          <a:p>
            <a:pPr lvl="0"/>
            <a:r>
              <a:rPr lang="en-US">
                <a:latin typeface="Poppins" pitchFamily="2" charset="77"/>
                <a:cs typeface="Poppins" pitchFamily="2" charset="77"/>
              </a:rPr>
              <a:t>01 Insert Name</a:t>
            </a:r>
            <a:endParaRPr lang="en-US"/>
          </a:p>
        </p:txBody>
      </p:sp>
      <p:sp>
        <p:nvSpPr>
          <p:cNvPr id="23" name="Text Placeholder 22">
            <a:extLst>
              <a:ext uri="{FF2B5EF4-FFF2-40B4-BE49-F238E27FC236}">
                <a16:creationId xmlns:a16="http://schemas.microsoft.com/office/drawing/2014/main" id="{D7D5FF38-45F2-23C5-3DCE-DD8C14A4D92C}"/>
              </a:ext>
            </a:extLst>
          </p:cNvPr>
          <p:cNvSpPr>
            <a:spLocks noGrp="1"/>
          </p:cNvSpPr>
          <p:nvPr>
            <p:ph type="body" sz="quarter" idx="11" hasCustomPrompt="1"/>
          </p:nvPr>
        </p:nvSpPr>
        <p:spPr>
          <a:xfrm>
            <a:off x="642938" y="3652445"/>
            <a:ext cx="6372225" cy="1801813"/>
          </a:xfrm>
          <a:prstGeom prst="rect">
            <a:avLst/>
          </a:prstGeom>
        </p:spPr>
        <p:txBody>
          <a:bodyPr/>
          <a:lstStyle>
            <a:lvl1pPr marL="0" indent="0">
              <a:buNone/>
              <a:defRPr sz="1800">
                <a:solidFill>
                  <a:schemeClr val="bg1"/>
                </a:solidFill>
                <a:latin typeface="Poppins" pitchFamily="2" charset="77"/>
                <a:cs typeface="Poppins" pitchFamily="2" charset="77"/>
              </a:defRPr>
            </a:lvl1pPr>
          </a:lstStyle>
          <a:p>
            <a:pPr lvl="0"/>
            <a:r>
              <a:rPr lang="en-US">
                <a:latin typeface="Poppins" pitchFamily="2" charset="77"/>
                <a:cs typeface="Poppins" pitchFamily="2" charset="77"/>
              </a:rPr>
              <a:t>Section description goes here. Should be Poppins Regular, size  18.</a:t>
            </a:r>
            <a:endParaRPr lang="en-US"/>
          </a:p>
        </p:txBody>
      </p:sp>
      <p:pic>
        <p:nvPicPr>
          <p:cNvPr id="25" name="Picture 24" descr="A black and white logo&#10;&#10;Description automatically generated">
            <a:extLst>
              <a:ext uri="{FF2B5EF4-FFF2-40B4-BE49-F238E27FC236}">
                <a16:creationId xmlns:a16="http://schemas.microsoft.com/office/drawing/2014/main" id="{025DC0D1-0A37-0137-0A3D-5B953A0D6EC8}"/>
              </a:ext>
            </a:extLst>
          </p:cNvPr>
          <p:cNvPicPr>
            <a:picLocks noChangeAspect="1"/>
          </p:cNvPicPr>
          <p:nvPr userDrawn="1"/>
        </p:nvPicPr>
        <p:blipFill>
          <a:blip r:embed="rId2"/>
          <a:stretch>
            <a:fillRect/>
          </a:stretch>
        </p:blipFill>
        <p:spPr>
          <a:xfrm>
            <a:off x="10224270" y="6401410"/>
            <a:ext cx="1362140" cy="194797"/>
          </a:xfrm>
          <a:prstGeom prst="rect">
            <a:avLst/>
          </a:prstGeom>
        </p:spPr>
      </p:pic>
    </p:spTree>
    <p:extLst>
      <p:ext uri="{BB962C8B-B14F-4D97-AF65-F5344CB8AC3E}">
        <p14:creationId xmlns:p14="http://schemas.microsoft.com/office/powerpoint/2010/main" val="3752886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ll Text Content Slide">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A3D833E-86F2-E7C5-C72D-EF1B21E60B00}"/>
              </a:ext>
            </a:extLst>
          </p:cNvPr>
          <p:cNvCxnSpPr>
            <a:cxnSpLocks/>
          </p:cNvCxnSpPr>
          <p:nvPr userDrawn="1"/>
        </p:nvCxnSpPr>
        <p:spPr>
          <a:xfrm>
            <a:off x="625642" y="6172201"/>
            <a:ext cx="10960769" cy="0"/>
          </a:xfrm>
          <a:prstGeom prst="line">
            <a:avLst/>
          </a:prstGeom>
          <a:ln w="15875">
            <a:solidFill>
              <a:srgbClr val="3371E7"/>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0C8A6596-7812-D6EE-F800-03D0EC4C232A}"/>
              </a:ext>
            </a:extLst>
          </p:cNvPr>
          <p:cNvSpPr>
            <a:spLocks noGrp="1"/>
          </p:cNvSpPr>
          <p:nvPr>
            <p:ph type="body" sz="quarter" idx="10" hasCustomPrompt="1"/>
          </p:nvPr>
        </p:nvSpPr>
        <p:spPr>
          <a:xfrm>
            <a:off x="524691" y="457778"/>
            <a:ext cx="10060823" cy="539743"/>
          </a:xfrm>
          <a:prstGeom prst="rect">
            <a:avLst/>
          </a:prstGeom>
        </p:spPr>
        <p:txBody>
          <a:bodyPr/>
          <a:lstStyle>
            <a:lvl1pPr marL="0" indent="0">
              <a:buNone/>
              <a:defRPr sz="3200" b="1">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a:t>SLIDE TITLE. POPPINS BOLD, SIZE 32, ALL CAPS</a:t>
            </a:r>
          </a:p>
        </p:txBody>
      </p:sp>
      <p:sp>
        <p:nvSpPr>
          <p:cNvPr id="17" name="Text Placeholder 15">
            <a:extLst>
              <a:ext uri="{FF2B5EF4-FFF2-40B4-BE49-F238E27FC236}">
                <a16:creationId xmlns:a16="http://schemas.microsoft.com/office/drawing/2014/main" id="{0D764C68-4AB8-9FC1-B654-49273049306A}"/>
              </a:ext>
            </a:extLst>
          </p:cNvPr>
          <p:cNvSpPr>
            <a:spLocks noGrp="1"/>
          </p:cNvSpPr>
          <p:nvPr>
            <p:ph type="body" sz="quarter" idx="11" hasCustomPrompt="1"/>
          </p:nvPr>
        </p:nvSpPr>
        <p:spPr>
          <a:xfrm>
            <a:off x="524691" y="870541"/>
            <a:ext cx="10060823" cy="539743"/>
          </a:xfrm>
          <a:prstGeom prst="rect">
            <a:avLst/>
          </a:prstGeom>
        </p:spPr>
        <p:txBody>
          <a:bodyPr/>
          <a:lstStyle>
            <a:lvl1pPr marL="0" indent="0">
              <a:buNone/>
              <a:defRPr sz="2200" b="0">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a:t>Subtitle goes here. Poppins Regular, size 22, sentence case</a:t>
            </a:r>
          </a:p>
        </p:txBody>
      </p:sp>
      <p:pic>
        <p:nvPicPr>
          <p:cNvPr id="19" name="Picture 18" descr="Blue letters on a black background&#10;&#10;Description automatically generated">
            <a:extLst>
              <a:ext uri="{FF2B5EF4-FFF2-40B4-BE49-F238E27FC236}">
                <a16:creationId xmlns:a16="http://schemas.microsoft.com/office/drawing/2014/main" id="{904CA38E-5F1D-9149-9E4A-774F35189BC0}"/>
              </a:ext>
            </a:extLst>
          </p:cNvPr>
          <p:cNvPicPr>
            <a:picLocks noChangeAspect="1"/>
          </p:cNvPicPr>
          <p:nvPr userDrawn="1"/>
        </p:nvPicPr>
        <p:blipFill>
          <a:blip r:embed="rId2"/>
          <a:stretch>
            <a:fillRect/>
          </a:stretch>
        </p:blipFill>
        <p:spPr>
          <a:xfrm>
            <a:off x="10223955" y="6401149"/>
            <a:ext cx="1362456" cy="195363"/>
          </a:xfrm>
          <a:prstGeom prst="rect">
            <a:avLst/>
          </a:prstGeom>
        </p:spPr>
      </p:pic>
      <p:sp>
        <p:nvSpPr>
          <p:cNvPr id="21" name="Text Placeholder 20">
            <a:extLst>
              <a:ext uri="{FF2B5EF4-FFF2-40B4-BE49-F238E27FC236}">
                <a16:creationId xmlns:a16="http://schemas.microsoft.com/office/drawing/2014/main" id="{64FF54A6-4498-1952-1CA8-EF76C99B0E7E}"/>
              </a:ext>
            </a:extLst>
          </p:cNvPr>
          <p:cNvSpPr>
            <a:spLocks noGrp="1"/>
          </p:cNvSpPr>
          <p:nvPr>
            <p:ph type="body" sz="quarter" idx="12"/>
          </p:nvPr>
        </p:nvSpPr>
        <p:spPr>
          <a:xfrm>
            <a:off x="525463" y="1593850"/>
            <a:ext cx="11061700" cy="4435475"/>
          </a:xfrm>
          <a:prstGeom prst="rect">
            <a:avLst/>
          </a:prstGeom>
        </p:spPr>
        <p:txBody>
          <a:bodyPr/>
          <a:lstStyle>
            <a:lvl1pPr>
              <a:defRPr>
                <a:solidFill>
                  <a:srgbClr val="3371E7"/>
                </a:solidFill>
                <a:latin typeface="Poppins" pitchFamily="2" charset="77"/>
                <a:cs typeface="Poppins" pitchFamily="2" charset="77"/>
              </a:defRPr>
            </a:lvl1pPr>
            <a:lvl2pPr>
              <a:defRPr>
                <a:solidFill>
                  <a:srgbClr val="3371E7"/>
                </a:solidFill>
                <a:latin typeface="Poppins" pitchFamily="2" charset="77"/>
                <a:cs typeface="Poppins" pitchFamily="2" charset="77"/>
              </a:defRPr>
            </a:lvl2pPr>
            <a:lvl3pPr>
              <a:defRPr>
                <a:solidFill>
                  <a:srgbClr val="3371E7"/>
                </a:solidFill>
                <a:latin typeface="Poppins" pitchFamily="2" charset="77"/>
                <a:cs typeface="Poppins" pitchFamily="2" charset="77"/>
              </a:defRPr>
            </a:lvl3pPr>
            <a:lvl4pPr>
              <a:defRPr>
                <a:solidFill>
                  <a:srgbClr val="3371E7"/>
                </a:solidFill>
                <a:latin typeface="Poppins" pitchFamily="2" charset="77"/>
                <a:cs typeface="Poppins" pitchFamily="2" charset="77"/>
              </a:defRPr>
            </a:lvl4pPr>
            <a:lvl5pPr>
              <a:defRPr>
                <a:solidFill>
                  <a:srgbClr val="3371E7"/>
                </a:solidFill>
                <a:latin typeface="Poppins" pitchFamily="2" charset="77"/>
                <a:cs typeface="Poppi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4EF0275-F9B9-A781-6243-C0867FA4EB1A}"/>
              </a:ext>
            </a:extLst>
          </p:cNvPr>
          <p:cNvSpPr>
            <a:spLocks noGrp="1"/>
          </p:cNvSpPr>
          <p:nvPr>
            <p:ph type="body" sz="quarter" idx="13" hasCustomPrompt="1"/>
          </p:nvPr>
        </p:nvSpPr>
        <p:spPr>
          <a:xfrm>
            <a:off x="524691" y="6400800"/>
            <a:ext cx="5832904" cy="914400"/>
          </a:xfrm>
          <a:prstGeom prst="rect">
            <a:avLst/>
          </a:prstGeom>
        </p:spPr>
        <p:txBody>
          <a:bodyPr/>
          <a:lstStyle>
            <a:lvl1pPr marL="0" indent="0">
              <a:buNone/>
              <a:defRPr sz="1000">
                <a:solidFill>
                  <a:srgbClr val="3371E7"/>
                </a:solidFill>
                <a:latin typeface="Poppins" pitchFamily="2" charset="77"/>
                <a:cs typeface="Poppins" pitchFamily="2" charset="77"/>
              </a:defRPr>
            </a:lvl1pPr>
          </a:lstStyle>
          <a:p>
            <a:pPr lvl="0"/>
            <a:r>
              <a:rPr lang="en-US">
                <a:latin typeface="Poppins" pitchFamily="2" charset="77"/>
                <a:cs typeface="Poppins" pitchFamily="2" charset="77"/>
              </a:rPr>
              <a:t>Slide Title Goes Here. Poppins Regular, Size 10, Sentence Case</a:t>
            </a:r>
            <a:endParaRPr lang="en-US"/>
          </a:p>
        </p:txBody>
      </p:sp>
    </p:spTree>
    <p:extLst>
      <p:ext uri="{BB962C8B-B14F-4D97-AF65-F5344CB8AC3E}">
        <p14:creationId xmlns:p14="http://schemas.microsoft.com/office/powerpoint/2010/main" val="1744878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meline Slide">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A3D833E-86F2-E7C5-C72D-EF1B21E60B00}"/>
              </a:ext>
            </a:extLst>
          </p:cNvPr>
          <p:cNvCxnSpPr>
            <a:cxnSpLocks/>
          </p:cNvCxnSpPr>
          <p:nvPr userDrawn="1"/>
        </p:nvCxnSpPr>
        <p:spPr>
          <a:xfrm>
            <a:off x="625642" y="3429000"/>
            <a:ext cx="10960769" cy="0"/>
          </a:xfrm>
          <a:prstGeom prst="line">
            <a:avLst/>
          </a:prstGeom>
          <a:ln w="15875">
            <a:solidFill>
              <a:srgbClr val="3371E7"/>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0C8A6596-7812-D6EE-F800-03D0EC4C232A}"/>
              </a:ext>
            </a:extLst>
          </p:cNvPr>
          <p:cNvSpPr>
            <a:spLocks noGrp="1"/>
          </p:cNvSpPr>
          <p:nvPr>
            <p:ph type="body" sz="quarter" idx="10" hasCustomPrompt="1"/>
          </p:nvPr>
        </p:nvSpPr>
        <p:spPr>
          <a:xfrm>
            <a:off x="524691" y="457778"/>
            <a:ext cx="10060823" cy="539743"/>
          </a:xfrm>
          <a:prstGeom prst="rect">
            <a:avLst/>
          </a:prstGeom>
        </p:spPr>
        <p:txBody>
          <a:bodyPr/>
          <a:lstStyle>
            <a:lvl1pPr marL="0" indent="0">
              <a:buNone/>
              <a:defRPr sz="3200" b="1">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a:t>SLIDE TITLE. POPPINS BOLD, SIZE 32, ALL CAPS</a:t>
            </a:r>
          </a:p>
        </p:txBody>
      </p:sp>
      <p:sp>
        <p:nvSpPr>
          <p:cNvPr id="17" name="Text Placeholder 15">
            <a:extLst>
              <a:ext uri="{FF2B5EF4-FFF2-40B4-BE49-F238E27FC236}">
                <a16:creationId xmlns:a16="http://schemas.microsoft.com/office/drawing/2014/main" id="{0D764C68-4AB8-9FC1-B654-49273049306A}"/>
              </a:ext>
            </a:extLst>
          </p:cNvPr>
          <p:cNvSpPr>
            <a:spLocks noGrp="1"/>
          </p:cNvSpPr>
          <p:nvPr>
            <p:ph type="body" sz="quarter" idx="11" hasCustomPrompt="1"/>
          </p:nvPr>
        </p:nvSpPr>
        <p:spPr>
          <a:xfrm>
            <a:off x="524691" y="870541"/>
            <a:ext cx="10060823" cy="539743"/>
          </a:xfrm>
          <a:prstGeom prst="rect">
            <a:avLst/>
          </a:prstGeom>
        </p:spPr>
        <p:txBody>
          <a:bodyPr/>
          <a:lstStyle>
            <a:lvl1pPr marL="0" indent="0">
              <a:buNone/>
              <a:defRPr sz="2200" b="0">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a:t>Subtitle goes here. Poppins Regular, size 22, sentence case</a:t>
            </a:r>
          </a:p>
        </p:txBody>
      </p:sp>
      <p:pic>
        <p:nvPicPr>
          <p:cNvPr id="19" name="Picture 18" descr="Blue letters on a black background&#10;&#10;Description automatically generated">
            <a:extLst>
              <a:ext uri="{FF2B5EF4-FFF2-40B4-BE49-F238E27FC236}">
                <a16:creationId xmlns:a16="http://schemas.microsoft.com/office/drawing/2014/main" id="{904CA38E-5F1D-9149-9E4A-774F35189BC0}"/>
              </a:ext>
            </a:extLst>
          </p:cNvPr>
          <p:cNvPicPr>
            <a:picLocks noChangeAspect="1"/>
          </p:cNvPicPr>
          <p:nvPr userDrawn="1"/>
        </p:nvPicPr>
        <p:blipFill>
          <a:blip r:embed="rId2"/>
          <a:stretch>
            <a:fillRect/>
          </a:stretch>
        </p:blipFill>
        <p:spPr>
          <a:xfrm>
            <a:off x="10223955" y="6401149"/>
            <a:ext cx="1362456" cy="195363"/>
          </a:xfrm>
          <a:prstGeom prst="rect">
            <a:avLst/>
          </a:prstGeom>
        </p:spPr>
      </p:pic>
      <p:sp>
        <p:nvSpPr>
          <p:cNvPr id="23" name="Text Placeholder 22">
            <a:extLst>
              <a:ext uri="{FF2B5EF4-FFF2-40B4-BE49-F238E27FC236}">
                <a16:creationId xmlns:a16="http://schemas.microsoft.com/office/drawing/2014/main" id="{84EF0275-F9B9-A781-6243-C0867FA4EB1A}"/>
              </a:ext>
            </a:extLst>
          </p:cNvPr>
          <p:cNvSpPr>
            <a:spLocks noGrp="1"/>
          </p:cNvSpPr>
          <p:nvPr>
            <p:ph type="body" sz="quarter" idx="13" hasCustomPrompt="1"/>
          </p:nvPr>
        </p:nvSpPr>
        <p:spPr>
          <a:xfrm>
            <a:off x="524691" y="6400800"/>
            <a:ext cx="5832904" cy="914400"/>
          </a:xfrm>
          <a:prstGeom prst="rect">
            <a:avLst/>
          </a:prstGeom>
        </p:spPr>
        <p:txBody>
          <a:bodyPr/>
          <a:lstStyle>
            <a:lvl1pPr marL="0" indent="0">
              <a:buNone/>
              <a:defRPr sz="1000">
                <a:solidFill>
                  <a:srgbClr val="3371E7"/>
                </a:solidFill>
                <a:latin typeface="Poppins" pitchFamily="2" charset="77"/>
                <a:cs typeface="Poppins" pitchFamily="2" charset="77"/>
              </a:defRPr>
            </a:lvl1pPr>
          </a:lstStyle>
          <a:p>
            <a:pPr lvl="0"/>
            <a:r>
              <a:rPr lang="en-US">
                <a:latin typeface="Poppins" pitchFamily="2" charset="77"/>
                <a:cs typeface="Poppins" pitchFamily="2" charset="77"/>
              </a:rPr>
              <a:t>Slide Title Goes Here. Poppins Regular, Size 10, Sentence Case</a:t>
            </a:r>
            <a:endParaRPr lang="en-US"/>
          </a:p>
        </p:txBody>
      </p:sp>
    </p:spTree>
    <p:extLst>
      <p:ext uri="{BB962C8B-B14F-4D97-AF65-F5344CB8AC3E}">
        <p14:creationId xmlns:p14="http://schemas.microsoft.com/office/powerpoint/2010/main" val="3712451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ull Image Content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60EA16D-4380-539E-D1D2-916A1FAEFD35}"/>
              </a:ext>
            </a:extLst>
          </p:cNvPr>
          <p:cNvSpPr>
            <a:spLocks noGrp="1"/>
          </p:cNvSpPr>
          <p:nvPr>
            <p:ph type="pic" sz="quarter" idx="14"/>
          </p:nvPr>
        </p:nvSpPr>
        <p:spPr>
          <a:xfrm>
            <a:off x="0" y="0"/>
            <a:ext cx="12192000" cy="6858000"/>
          </a:xfrm>
          <a:prstGeom prst="rect">
            <a:avLst/>
          </a:prstGeom>
        </p:spPr>
        <p:txBody>
          <a:bodyPr/>
          <a:lstStyle>
            <a:lvl1pPr marL="0" indent="0">
              <a:buNone/>
              <a:defRPr/>
            </a:lvl1pPr>
          </a:lstStyle>
          <a:p>
            <a:endParaRPr lang="en-US"/>
          </a:p>
        </p:txBody>
      </p:sp>
      <p:sp>
        <p:nvSpPr>
          <p:cNvPr id="23" name="Text Placeholder 22">
            <a:extLst>
              <a:ext uri="{FF2B5EF4-FFF2-40B4-BE49-F238E27FC236}">
                <a16:creationId xmlns:a16="http://schemas.microsoft.com/office/drawing/2014/main" id="{84EF0275-F9B9-A781-6243-C0867FA4EB1A}"/>
              </a:ext>
            </a:extLst>
          </p:cNvPr>
          <p:cNvSpPr>
            <a:spLocks noGrp="1"/>
          </p:cNvSpPr>
          <p:nvPr>
            <p:ph type="body" sz="quarter" idx="13" hasCustomPrompt="1"/>
          </p:nvPr>
        </p:nvSpPr>
        <p:spPr>
          <a:xfrm>
            <a:off x="524691" y="6400800"/>
            <a:ext cx="5832904" cy="914400"/>
          </a:xfrm>
          <a:prstGeom prst="rect">
            <a:avLst/>
          </a:prstGeom>
        </p:spPr>
        <p:txBody>
          <a:bodyPr/>
          <a:lstStyle>
            <a:lvl1pPr marL="0" indent="0">
              <a:buNone/>
              <a:defRPr sz="1000">
                <a:solidFill>
                  <a:schemeClr val="bg1"/>
                </a:solidFill>
                <a:latin typeface="Poppins" pitchFamily="2" charset="77"/>
                <a:cs typeface="Poppins" pitchFamily="2" charset="77"/>
              </a:defRPr>
            </a:lvl1pPr>
          </a:lstStyle>
          <a:p>
            <a:pPr lvl="0"/>
            <a:r>
              <a:rPr lang="en-US">
                <a:latin typeface="Poppins" pitchFamily="2" charset="77"/>
                <a:cs typeface="Poppins" pitchFamily="2" charset="77"/>
              </a:rPr>
              <a:t>Slide Title Goes Here. Poppins Regular, Size 10, Sentence Case</a:t>
            </a:r>
            <a:endParaRPr lang="en-US"/>
          </a:p>
        </p:txBody>
      </p:sp>
      <p:pic>
        <p:nvPicPr>
          <p:cNvPr id="19" name="Picture 18">
            <a:extLst>
              <a:ext uri="{FF2B5EF4-FFF2-40B4-BE49-F238E27FC236}">
                <a16:creationId xmlns:a16="http://schemas.microsoft.com/office/drawing/2014/main" id="{904CA38E-5F1D-9149-9E4A-774F35189BC0}"/>
              </a:ext>
            </a:extLst>
          </p:cNvPr>
          <p:cNvPicPr>
            <a:picLocks noChangeAspect="1"/>
          </p:cNvPicPr>
          <p:nvPr userDrawn="1"/>
        </p:nvPicPr>
        <p:blipFill>
          <a:blip r:embed="rId2"/>
          <a:srcRect/>
          <a:stretch/>
        </p:blipFill>
        <p:spPr>
          <a:xfrm>
            <a:off x="10223955" y="6401410"/>
            <a:ext cx="1362456" cy="194841"/>
          </a:xfrm>
          <a:prstGeom prst="rect">
            <a:avLst/>
          </a:prstGeom>
        </p:spPr>
      </p:pic>
    </p:spTree>
    <p:extLst>
      <p:ext uri="{BB962C8B-B14F-4D97-AF65-F5344CB8AC3E}">
        <p14:creationId xmlns:p14="http://schemas.microsoft.com/office/powerpoint/2010/main" val="2712232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Slide 1">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A3D833E-86F2-E7C5-C72D-EF1B21E60B00}"/>
              </a:ext>
            </a:extLst>
          </p:cNvPr>
          <p:cNvCxnSpPr>
            <a:cxnSpLocks/>
          </p:cNvCxnSpPr>
          <p:nvPr userDrawn="1"/>
        </p:nvCxnSpPr>
        <p:spPr>
          <a:xfrm>
            <a:off x="6594300" y="6172201"/>
            <a:ext cx="4992111" cy="0"/>
          </a:xfrm>
          <a:prstGeom prst="line">
            <a:avLst/>
          </a:prstGeom>
          <a:ln w="15875">
            <a:solidFill>
              <a:srgbClr val="3371E7"/>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0C8A6596-7812-D6EE-F800-03D0EC4C232A}"/>
              </a:ext>
            </a:extLst>
          </p:cNvPr>
          <p:cNvSpPr>
            <a:spLocks noGrp="1"/>
          </p:cNvSpPr>
          <p:nvPr>
            <p:ph type="body" sz="quarter" idx="10" hasCustomPrompt="1"/>
          </p:nvPr>
        </p:nvSpPr>
        <p:spPr>
          <a:xfrm>
            <a:off x="6593549" y="457778"/>
            <a:ext cx="4992862" cy="539743"/>
          </a:xfrm>
          <a:prstGeom prst="rect">
            <a:avLst/>
          </a:prstGeom>
        </p:spPr>
        <p:txBody>
          <a:bodyPr/>
          <a:lstStyle>
            <a:lvl1pPr marL="0" indent="0">
              <a:buNone/>
              <a:defRPr sz="3200" b="1">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a:t>IMAGE SLIDE TITLE </a:t>
            </a:r>
            <a:br>
              <a:rPr lang="en-US"/>
            </a:br>
            <a:r>
              <a:rPr lang="en-US"/>
              <a:t>GOES HERE</a:t>
            </a:r>
          </a:p>
        </p:txBody>
      </p:sp>
      <p:pic>
        <p:nvPicPr>
          <p:cNvPr id="19" name="Picture 18" descr="Blue letters on a black background&#10;&#10;Description automatically generated">
            <a:extLst>
              <a:ext uri="{FF2B5EF4-FFF2-40B4-BE49-F238E27FC236}">
                <a16:creationId xmlns:a16="http://schemas.microsoft.com/office/drawing/2014/main" id="{904CA38E-5F1D-9149-9E4A-774F35189BC0}"/>
              </a:ext>
            </a:extLst>
          </p:cNvPr>
          <p:cNvPicPr>
            <a:picLocks noChangeAspect="1"/>
          </p:cNvPicPr>
          <p:nvPr userDrawn="1"/>
        </p:nvPicPr>
        <p:blipFill>
          <a:blip r:embed="rId2"/>
          <a:stretch>
            <a:fillRect/>
          </a:stretch>
        </p:blipFill>
        <p:spPr>
          <a:xfrm>
            <a:off x="10223955" y="6401149"/>
            <a:ext cx="1362456" cy="195363"/>
          </a:xfrm>
          <a:prstGeom prst="rect">
            <a:avLst/>
          </a:prstGeom>
        </p:spPr>
      </p:pic>
      <p:sp>
        <p:nvSpPr>
          <p:cNvPr id="21" name="Text Placeholder 20">
            <a:extLst>
              <a:ext uri="{FF2B5EF4-FFF2-40B4-BE49-F238E27FC236}">
                <a16:creationId xmlns:a16="http://schemas.microsoft.com/office/drawing/2014/main" id="{64FF54A6-4498-1952-1CA8-EF76C99B0E7E}"/>
              </a:ext>
            </a:extLst>
          </p:cNvPr>
          <p:cNvSpPr>
            <a:spLocks noGrp="1"/>
          </p:cNvSpPr>
          <p:nvPr>
            <p:ph type="body" sz="quarter" idx="12"/>
          </p:nvPr>
        </p:nvSpPr>
        <p:spPr>
          <a:xfrm>
            <a:off x="6594300" y="1965159"/>
            <a:ext cx="4992862" cy="3978095"/>
          </a:xfrm>
          <a:prstGeom prst="rect">
            <a:avLst/>
          </a:prstGeom>
        </p:spPr>
        <p:txBody>
          <a:bodyPr/>
          <a:lstStyle>
            <a:lvl1pPr>
              <a:defRPr>
                <a:solidFill>
                  <a:srgbClr val="3371E7"/>
                </a:solidFill>
                <a:latin typeface="Poppins" pitchFamily="2" charset="77"/>
                <a:cs typeface="Poppins" pitchFamily="2" charset="77"/>
              </a:defRPr>
            </a:lvl1pPr>
            <a:lvl2pPr>
              <a:defRPr>
                <a:solidFill>
                  <a:srgbClr val="3371E7"/>
                </a:solidFill>
                <a:latin typeface="Poppins" pitchFamily="2" charset="77"/>
                <a:cs typeface="Poppins" pitchFamily="2" charset="77"/>
              </a:defRPr>
            </a:lvl2pPr>
            <a:lvl3pPr>
              <a:defRPr>
                <a:solidFill>
                  <a:srgbClr val="3371E7"/>
                </a:solidFill>
                <a:latin typeface="Poppins" pitchFamily="2" charset="77"/>
                <a:cs typeface="Poppins" pitchFamily="2" charset="77"/>
              </a:defRPr>
            </a:lvl3pPr>
            <a:lvl4pPr>
              <a:defRPr>
                <a:solidFill>
                  <a:srgbClr val="3371E7"/>
                </a:solidFill>
                <a:latin typeface="Poppins" pitchFamily="2" charset="77"/>
                <a:cs typeface="Poppins" pitchFamily="2" charset="77"/>
              </a:defRPr>
            </a:lvl4pPr>
            <a:lvl5pPr>
              <a:defRPr>
                <a:solidFill>
                  <a:srgbClr val="3371E7"/>
                </a:solidFill>
                <a:latin typeface="Poppins" pitchFamily="2" charset="77"/>
                <a:cs typeface="Poppi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4EF0275-F9B9-A781-6243-C0867FA4EB1A}"/>
              </a:ext>
            </a:extLst>
          </p:cNvPr>
          <p:cNvSpPr>
            <a:spLocks noGrp="1"/>
          </p:cNvSpPr>
          <p:nvPr>
            <p:ph type="body" sz="quarter" idx="13" hasCustomPrompt="1"/>
          </p:nvPr>
        </p:nvSpPr>
        <p:spPr>
          <a:xfrm>
            <a:off x="6549081" y="6400800"/>
            <a:ext cx="2656611" cy="914400"/>
          </a:xfrm>
          <a:prstGeom prst="rect">
            <a:avLst/>
          </a:prstGeom>
        </p:spPr>
        <p:txBody>
          <a:bodyPr/>
          <a:lstStyle>
            <a:lvl1pPr marL="0" indent="0">
              <a:buNone/>
              <a:defRPr sz="1000">
                <a:solidFill>
                  <a:srgbClr val="3371E7"/>
                </a:solidFill>
                <a:latin typeface="Poppins" pitchFamily="2" charset="77"/>
                <a:cs typeface="Poppins" pitchFamily="2" charset="77"/>
              </a:defRPr>
            </a:lvl1pPr>
          </a:lstStyle>
          <a:p>
            <a:pPr lvl="0"/>
            <a:r>
              <a:rPr lang="en-US">
                <a:latin typeface="Poppins" pitchFamily="2" charset="77"/>
                <a:cs typeface="Poppins" pitchFamily="2" charset="77"/>
              </a:rPr>
              <a:t>Slide Title Goes Here. </a:t>
            </a:r>
            <a:endParaRPr lang="en-US"/>
          </a:p>
        </p:txBody>
      </p:sp>
      <p:sp>
        <p:nvSpPr>
          <p:cNvPr id="5" name="Picture Placeholder 4">
            <a:extLst>
              <a:ext uri="{FF2B5EF4-FFF2-40B4-BE49-F238E27FC236}">
                <a16:creationId xmlns:a16="http://schemas.microsoft.com/office/drawing/2014/main" id="{B7516385-0800-78AC-C0A6-934BD2ED7008}"/>
              </a:ext>
            </a:extLst>
          </p:cNvPr>
          <p:cNvSpPr>
            <a:spLocks noGrp="1"/>
          </p:cNvSpPr>
          <p:nvPr>
            <p:ph type="pic" sz="quarter" idx="14"/>
          </p:nvPr>
        </p:nvSpPr>
        <p:spPr>
          <a:xfrm>
            <a:off x="0" y="0"/>
            <a:ext cx="6096000" cy="6858000"/>
          </a:xfrm>
          <a:prstGeom prst="rect">
            <a:avLst/>
          </a:prstGeom>
        </p:spPr>
        <p:txBody>
          <a:bodyPr/>
          <a:lstStyle>
            <a:lvl1pPr marL="0" indent="0">
              <a:buNone/>
              <a:defRPr/>
            </a:lvl1pPr>
          </a:lstStyle>
          <a:p>
            <a:endParaRPr lang="en-US"/>
          </a:p>
        </p:txBody>
      </p:sp>
    </p:spTree>
    <p:extLst>
      <p:ext uri="{BB962C8B-B14F-4D97-AF65-F5344CB8AC3E}">
        <p14:creationId xmlns:p14="http://schemas.microsoft.com/office/powerpoint/2010/main" val="3313146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Slide with Did You Know Callou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A3D833E-86F2-E7C5-C72D-EF1B21E60B00}"/>
              </a:ext>
            </a:extLst>
          </p:cNvPr>
          <p:cNvCxnSpPr>
            <a:cxnSpLocks/>
          </p:cNvCxnSpPr>
          <p:nvPr userDrawn="1"/>
        </p:nvCxnSpPr>
        <p:spPr>
          <a:xfrm>
            <a:off x="6594300" y="6172201"/>
            <a:ext cx="4992111" cy="0"/>
          </a:xfrm>
          <a:prstGeom prst="line">
            <a:avLst/>
          </a:prstGeom>
          <a:ln w="15875">
            <a:solidFill>
              <a:srgbClr val="3371E7"/>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0C8A6596-7812-D6EE-F800-03D0EC4C232A}"/>
              </a:ext>
            </a:extLst>
          </p:cNvPr>
          <p:cNvSpPr>
            <a:spLocks noGrp="1"/>
          </p:cNvSpPr>
          <p:nvPr>
            <p:ph type="body" sz="quarter" idx="10" hasCustomPrompt="1"/>
          </p:nvPr>
        </p:nvSpPr>
        <p:spPr>
          <a:xfrm>
            <a:off x="6593549" y="457778"/>
            <a:ext cx="4992862" cy="539743"/>
          </a:xfrm>
          <a:prstGeom prst="rect">
            <a:avLst/>
          </a:prstGeom>
        </p:spPr>
        <p:txBody>
          <a:bodyPr/>
          <a:lstStyle>
            <a:lvl1pPr marL="0" indent="0">
              <a:buNone/>
              <a:defRPr sz="3200" b="1">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a:t>IMAGE SLIDE TITLE </a:t>
            </a:r>
            <a:br>
              <a:rPr lang="en-US"/>
            </a:br>
            <a:r>
              <a:rPr lang="en-US"/>
              <a:t>GOES HERE</a:t>
            </a:r>
          </a:p>
        </p:txBody>
      </p:sp>
      <p:pic>
        <p:nvPicPr>
          <p:cNvPr id="19" name="Picture 18" descr="Blue letters on a black background&#10;&#10;Description automatically generated">
            <a:extLst>
              <a:ext uri="{FF2B5EF4-FFF2-40B4-BE49-F238E27FC236}">
                <a16:creationId xmlns:a16="http://schemas.microsoft.com/office/drawing/2014/main" id="{904CA38E-5F1D-9149-9E4A-774F35189BC0}"/>
              </a:ext>
            </a:extLst>
          </p:cNvPr>
          <p:cNvPicPr>
            <a:picLocks noChangeAspect="1"/>
          </p:cNvPicPr>
          <p:nvPr userDrawn="1"/>
        </p:nvPicPr>
        <p:blipFill>
          <a:blip r:embed="rId2"/>
          <a:stretch>
            <a:fillRect/>
          </a:stretch>
        </p:blipFill>
        <p:spPr>
          <a:xfrm>
            <a:off x="10223955" y="6401149"/>
            <a:ext cx="1362456" cy="195363"/>
          </a:xfrm>
          <a:prstGeom prst="rect">
            <a:avLst/>
          </a:prstGeom>
        </p:spPr>
      </p:pic>
      <p:sp>
        <p:nvSpPr>
          <p:cNvPr id="21" name="Text Placeholder 20">
            <a:extLst>
              <a:ext uri="{FF2B5EF4-FFF2-40B4-BE49-F238E27FC236}">
                <a16:creationId xmlns:a16="http://schemas.microsoft.com/office/drawing/2014/main" id="{64FF54A6-4498-1952-1CA8-EF76C99B0E7E}"/>
              </a:ext>
            </a:extLst>
          </p:cNvPr>
          <p:cNvSpPr>
            <a:spLocks noGrp="1"/>
          </p:cNvSpPr>
          <p:nvPr>
            <p:ph type="body" sz="quarter" idx="12"/>
          </p:nvPr>
        </p:nvSpPr>
        <p:spPr>
          <a:xfrm>
            <a:off x="6594300" y="1965159"/>
            <a:ext cx="4992862" cy="3978095"/>
          </a:xfrm>
          <a:prstGeom prst="rect">
            <a:avLst/>
          </a:prstGeom>
        </p:spPr>
        <p:txBody>
          <a:bodyPr/>
          <a:lstStyle>
            <a:lvl1pPr>
              <a:defRPr>
                <a:solidFill>
                  <a:srgbClr val="3371E7"/>
                </a:solidFill>
                <a:latin typeface="Poppins" pitchFamily="2" charset="77"/>
                <a:cs typeface="Poppins" pitchFamily="2" charset="77"/>
              </a:defRPr>
            </a:lvl1pPr>
            <a:lvl2pPr>
              <a:defRPr>
                <a:solidFill>
                  <a:srgbClr val="3371E7"/>
                </a:solidFill>
                <a:latin typeface="Poppins" pitchFamily="2" charset="77"/>
                <a:cs typeface="Poppins" pitchFamily="2" charset="77"/>
              </a:defRPr>
            </a:lvl2pPr>
            <a:lvl3pPr>
              <a:defRPr>
                <a:solidFill>
                  <a:srgbClr val="3371E7"/>
                </a:solidFill>
                <a:latin typeface="Poppins" pitchFamily="2" charset="77"/>
                <a:cs typeface="Poppins" pitchFamily="2" charset="77"/>
              </a:defRPr>
            </a:lvl3pPr>
            <a:lvl4pPr>
              <a:defRPr>
                <a:solidFill>
                  <a:srgbClr val="3371E7"/>
                </a:solidFill>
                <a:latin typeface="Poppins" pitchFamily="2" charset="77"/>
                <a:cs typeface="Poppins" pitchFamily="2" charset="77"/>
              </a:defRPr>
            </a:lvl4pPr>
            <a:lvl5pPr>
              <a:defRPr>
                <a:solidFill>
                  <a:srgbClr val="3371E7"/>
                </a:solidFill>
                <a:latin typeface="Poppins" pitchFamily="2" charset="77"/>
                <a:cs typeface="Poppi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4EF0275-F9B9-A781-6243-C0867FA4EB1A}"/>
              </a:ext>
            </a:extLst>
          </p:cNvPr>
          <p:cNvSpPr>
            <a:spLocks noGrp="1"/>
          </p:cNvSpPr>
          <p:nvPr>
            <p:ph type="body" sz="quarter" idx="13" hasCustomPrompt="1"/>
          </p:nvPr>
        </p:nvSpPr>
        <p:spPr>
          <a:xfrm>
            <a:off x="6549081" y="6400800"/>
            <a:ext cx="2656611" cy="914400"/>
          </a:xfrm>
          <a:prstGeom prst="rect">
            <a:avLst/>
          </a:prstGeom>
        </p:spPr>
        <p:txBody>
          <a:bodyPr/>
          <a:lstStyle>
            <a:lvl1pPr marL="0" indent="0">
              <a:buNone/>
              <a:defRPr sz="1000">
                <a:solidFill>
                  <a:srgbClr val="3371E7"/>
                </a:solidFill>
                <a:latin typeface="Poppins" pitchFamily="2" charset="77"/>
                <a:cs typeface="Poppins" pitchFamily="2" charset="77"/>
              </a:defRPr>
            </a:lvl1pPr>
          </a:lstStyle>
          <a:p>
            <a:pPr lvl="0"/>
            <a:r>
              <a:rPr lang="en-US">
                <a:latin typeface="Poppins" pitchFamily="2" charset="77"/>
                <a:cs typeface="Poppins" pitchFamily="2" charset="77"/>
              </a:rPr>
              <a:t>Slide Title Goes Here. </a:t>
            </a:r>
            <a:endParaRPr lang="en-US"/>
          </a:p>
        </p:txBody>
      </p:sp>
      <p:sp>
        <p:nvSpPr>
          <p:cNvPr id="5" name="Picture Placeholder 4">
            <a:extLst>
              <a:ext uri="{FF2B5EF4-FFF2-40B4-BE49-F238E27FC236}">
                <a16:creationId xmlns:a16="http://schemas.microsoft.com/office/drawing/2014/main" id="{B7516385-0800-78AC-C0A6-934BD2ED7008}"/>
              </a:ext>
            </a:extLst>
          </p:cNvPr>
          <p:cNvSpPr>
            <a:spLocks noGrp="1"/>
          </p:cNvSpPr>
          <p:nvPr>
            <p:ph type="pic" sz="quarter" idx="14"/>
          </p:nvPr>
        </p:nvSpPr>
        <p:spPr>
          <a:xfrm>
            <a:off x="0" y="0"/>
            <a:ext cx="6096000" cy="6858000"/>
          </a:xfrm>
          <a:prstGeom prst="rect">
            <a:avLst/>
          </a:prstGeom>
        </p:spPr>
        <p:txBody>
          <a:bodyPr/>
          <a:lstStyle>
            <a:lvl1pPr marL="0" indent="0">
              <a:buNone/>
              <a:defRPr/>
            </a:lvl1pPr>
          </a:lstStyle>
          <a:p>
            <a:endParaRPr lang="en-US"/>
          </a:p>
        </p:txBody>
      </p:sp>
    </p:spTree>
    <p:extLst>
      <p:ext uri="{BB962C8B-B14F-4D97-AF65-F5344CB8AC3E}">
        <p14:creationId xmlns:p14="http://schemas.microsoft.com/office/powerpoint/2010/main" val="2635940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Slide with Callou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A3D833E-86F2-E7C5-C72D-EF1B21E60B00}"/>
              </a:ext>
            </a:extLst>
          </p:cNvPr>
          <p:cNvCxnSpPr>
            <a:cxnSpLocks/>
          </p:cNvCxnSpPr>
          <p:nvPr userDrawn="1"/>
        </p:nvCxnSpPr>
        <p:spPr>
          <a:xfrm>
            <a:off x="6594300" y="6172201"/>
            <a:ext cx="4992111" cy="0"/>
          </a:xfrm>
          <a:prstGeom prst="line">
            <a:avLst/>
          </a:prstGeom>
          <a:ln w="15875">
            <a:solidFill>
              <a:srgbClr val="3371E7"/>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0C8A6596-7812-D6EE-F800-03D0EC4C232A}"/>
              </a:ext>
            </a:extLst>
          </p:cNvPr>
          <p:cNvSpPr>
            <a:spLocks noGrp="1"/>
          </p:cNvSpPr>
          <p:nvPr>
            <p:ph type="body" sz="quarter" idx="10" hasCustomPrompt="1"/>
          </p:nvPr>
        </p:nvSpPr>
        <p:spPr>
          <a:xfrm>
            <a:off x="6593549" y="457778"/>
            <a:ext cx="4992862" cy="539743"/>
          </a:xfrm>
          <a:prstGeom prst="rect">
            <a:avLst/>
          </a:prstGeom>
        </p:spPr>
        <p:txBody>
          <a:bodyPr/>
          <a:lstStyle>
            <a:lvl1pPr marL="0" indent="0">
              <a:buNone/>
              <a:defRPr sz="3200" b="1">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a:t>IMAGE SLIDE TITLE </a:t>
            </a:r>
            <a:br>
              <a:rPr lang="en-US"/>
            </a:br>
            <a:r>
              <a:rPr lang="en-US"/>
              <a:t>GOES HERE</a:t>
            </a:r>
          </a:p>
        </p:txBody>
      </p:sp>
      <p:pic>
        <p:nvPicPr>
          <p:cNvPr id="19" name="Picture 18" descr="Blue letters on a black background&#10;&#10;Description automatically generated">
            <a:extLst>
              <a:ext uri="{FF2B5EF4-FFF2-40B4-BE49-F238E27FC236}">
                <a16:creationId xmlns:a16="http://schemas.microsoft.com/office/drawing/2014/main" id="{904CA38E-5F1D-9149-9E4A-774F35189BC0}"/>
              </a:ext>
            </a:extLst>
          </p:cNvPr>
          <p:cNvPicPr>
            <a:picLocks noChangeAspect="1"/>
          </p:cNvPicPr>
          <p:nvPr userDrawn="1"/>
        </p:nvPicPr>
        <p:blipFill>
          <a:blip r:embed="rId2"/>
          <a:stretch>
            <a:fillRect/>
          </a:stretch>
        </p:blipFill>
        <p:spPr>
          <a:xfrm>
            <a:off x="10223955" y="6401149"/>
            <a:ext cx="1362456" cy="195363"/>
          </a:xfrm>
          <a:prstGeom prst="rect">
            <a:avLst/>
          </a:prstGeom>
        </p:spPr>
      </p:pic>
      <p:sp>
        <p:nvSpPr>
          <p:cNvPr id="21" name="Text Placeholder 20">
            <a:extLst>
              <a:ext uri="{FF2B5EF4-FFF2-40B4-BE49-F238E27FC236}">
                <a16:creationId xmlns:a16="http://schemas.microsoft.com/office/drawing/2014/main" id="{64FF54A6-4498-1952-1CA8-EF76C99B0E7E}"/>
              </a:ext>
            </a:extLst>
          </p:cNvPr>
          <p:cNvSpPr>
            <a:spLocks noGrp="1"/>
          </p:cNvSpPr>
          <p:nvPr>
            <p:ph type="body" sz="quarter" idx="12"/>
          </p:nvPr>
        </p:nvSpPr>
        <p:spPr>
          <a:xfrm>
            <a:off x="6594300" y="1965159"/>
            <a:ext cx="4992862" cy="3978095"/>
          </a:xfrm>
          <a:prstGeom prst="rect">
            <a:avLst/>
          </a:prstGeom>
        </p:spPr>
        <p:txBody>
          <a:bodyPr/>
          <a:lstStyle>
            <a:lvl1pPr>
              <a:defRPr>
                <a:solidFill>
                  <a:srgbClr val="3371E7"/>
                </a:solidFill>
                <a:latin typeface="Poppins" pitchFamily="2" charset="77"/>
                <a:cs typeface="Poppins" pitchFamily="2" charset="77"/>
              </a:defRPr>
            </a:lvl1pPr>
            <a:lvl2pPr>
              <a:defRPr>
                <a:solidFill>
                  <a:srgbClr val="3371E7"/>
                </a:solidFill>
                <a:latin typeface="Poppins" pitchFamily="2" charset="77"/>
                <a:cs typeface="Poppins" pitchFamily="2" charset="77"/>
              </a:defRPr>
            </a:lvl2pPr>
            <a:lvl3pPr>
              <a:defRPr>
                <a:solidFill>
                  <a:srgbClr val="3371E7"/>
                </a:solidFill>
                <a:latin typeface="Poppins" pitchFamily="2" charset="77"/>
                <a:cs typeface="Poppins" pitchFamily="2" charset="77"/>
              </a:defRPr>
            </a:lvl3pPr>
            <a:lvl4pPr>
              <a:defRPr>
                <a:solidFill>
                  <a:srgbClr val="3371E7"/>
                </a:solidFill>
                <a:latin typeface="Poppins" pitchFamily="2" charset="77"/>
                <a:cs typeface="Poppins" pitchFamily="2" charset="77"/>
              </a:defRPr>
            </a:lvl4pPr>
            <a:lvl5pPr>
              <a:defRPr>
                <a:solidFill>
                  <a:srgbClr val="3371E7"/>
                </a:solidFill>
                <a:latin typeface="Poppins" pitchFamily="2" charset="77"/>
                <a:cs typeface="Poppi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4EF0275-F9B9-A781-6243-C0867FA4EB1A}"/>
              </a:ext>
            </a:extLst>
          </p:cNvPr>
          <p:cNvSpPr>
            <a:spLocks noGrp="1"/>
          </p:cNvSpPr>
          <p:nvPr>
            <p:ph type="body" sz="quarter" idx="13" hasCustomPrompt="1"/>
          </p:nvPr>
        </p:nvSpPr>
        <p:spPr>
          <a:xfrm>
            <a:off x="6549081" y="6400800"/>
            <a:ext cx="2656611" cy="914400"/>
          </a:xfrm>
          <a:prstGeom prst="rect">
            <a:avLst/>
          </a:prstGeom>
        </p:spPr>
        <p:txBody>
          <a:bodyPr/>
          <a:lstStyle>
            <a:lvl1pPr marL="0" indent="0">
              <a:buNone/>
              <a:defRPr sz="1000">
                <a:solidFill>
                  <a:srgbClr val="3371E7"/>
                </a:solidFill>
                <a:latin typeface="Poppins" pitchFamily="2" charset="77"/>
                <a:cs typeface="Poppins" pitchFamily="2" charset="77"/>
              </a:defRPr>
            </a:lvl1pPr>
          </a:lstStyle>
          <a:p>
            <a:pPr lvl="0"/>
            <a:r>
              <a:rPr lang="en-US">
                <a:latin typeface="Poppins" pitchFamily="2" charset="77"/>
                <a:cs typeface="Poppins" pitchFamily="2" charset="77"/>
              </a:rPr>
              <a:t>Slide Title Goes Here. </a:t>
            </a:r>
            <a:endParaRPr lang="en-US"/>
          </a:p>
        </p:txBody>
      </p:sp>
      <p:sp>
        <p:nvSpPr>
          <p:cNvPr id="5" name="Picture Placeholder 4">
            <a:extLst>
              <a:ext uri="{FF2B5EF4-FFF2-40B4-BE49-F238E27FC236}">
                <a16:creationId xmlns:a16="http://schemas.microsoft.com/office/drawing/2014/main" id="{B7516385-0800-78AC-C0A6-934BD2ED7008}"/>
              </a:ext>
            </a:extLst>
          </p:cNvPr>
          <p:cNvSpPr>
            <a:spLocks noGrp="1"/>
          </p:cNvSpPr>
          <p:nvPr>
            <p:ph type="pic" sz="quarter" idx="14"/>
          </p:nvPr>
        </p:nvSpPr>
        <p:spPr>
          <a:xfrm>
            <a:off x="0" y="0"/>
            <a:ext cx="6096000" cy="6858000"/>
          </a:xfrm>
          <a:prstGeom prst="rect">
            <a:avLst/>
          </a:prstGeom>
        </p:spPr>
        <p:txBody>
          <a:bodyPr/>
          <a:lstStyle>
            <a:lvl1pPr marL="0" indent="0">
              <a:buNone/>
              <a:defRPr/>
            </a:lvl1pPr>
          </a:lstStyle>
          <a:p>
            <a:endParaRPr lang="en-US"/>
          </a:p>
        </p:txBody>
      </p:sp>
    </p:spTree>
    <p:extLst>
      <p:ext uri="{BB962C8B-B14F-4D97-AF65-F5344CB8AC3E}">
        <p14:creationId xmlns:p14="http://schemas.microsoft.com/office/powerpoint/2010/main" val="1784746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A3D833E-86F2-E7C5-C72D-EF1B21E60B00}"/>
              </a:ext>
            </a:extLst>
          </p:cNvPr>
          <p:cNvCxnSpPr>
            <a:cxnSpLocks/>
          </p:cNvCxnSpPr>
          <p:nvPr userDrawn="1"/>
        </p:nvCxnSpPr>
        <p:spPr>
          <a:xfrm>
            <a:off x="6594300" y="6172201"/>
            <a:ext cx="4992111" cy="0"/>
          </a:xfrm>
          <a:prstGeom prst="line">
            <a:avLst/>
          </a:prstGeom>
          <a:ln w="15875">
            <a:solidFill>
              <a:srgbClr val="3371E7"/>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0C8A6596-7812-D6EE-F800-03D0EC4C232A}"/>
              </a:ext>
            </a:extLst>
          </p:cNvPr>
          <p:cNvSpPr>
            <a:spLocks noGrp="1"/>
          </p:cNvSpPr>
          <p:nvPr>
            <p:ph type="body" sz="quarter" idx="10" hasCustomPrompt="1"/>
          </p:nvPr>
        </p:nvSpPr>
        <p:spPr>
          <a:xfrm>
            <a:off x="6593549" y="457778"/>
            <a:ext cx="4992862" cy="539743"/>
          </a:xfrm>
          <a:prstGeom prst="rect">
            <a:avLst/>
          </a:prstGeom>
        </p:spPr>
        <p:txBody>
          <a:bodyPr/>
          <a:lstStyle>
            <a:lvl1pPr marL="0" indent="0">
              <a:buNone/>
              <a:defRPr sz="3200" b="1">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a:t>CHART SLIDE TITLE GOES HERE</a:t>
            </a:r>
          </a:p>
        </p:txBody>
      </p:sp>
      <p:pic>
        <p:nvPicPr>
          <p:cNvPr id="19" name="Picture 18" descr="Blue letters on a black background&#10;&#10;Description automatically generated">
            <a:extLst>
              <a:ext uri="{FF2B5EF4-FFF2-40B4-BE49-F238E27FC236}">
                <a16:creationId xmlns:a16="http://schemas.microsoft.com/office/drawing/2014/main" id="{904CA38E-5F1D-9149-9E4A-774F35189BC0}"/>
              </a:ext>
            </a:extLst>
          </p:cNvPr>
          <p:cNvPicPr>
            <a:picLocks noChangeAspect="1"/>
          </p:cNvPicPr>
          <p:nvPr userDrawn="1"/>
        </p:nvPicPr>
        <p:blipFill>
          <a:blip r:embed="rId2"/>
          <a:stretch>
            <a:fillRect/>
          </a:stretch>
        </p:blipFill>
        <p:spPr>
          <a:xfrm>
            <a:off x="10223955" y="6401149"/>
            <a:ext cx="1362456" cy="195363"/>
          </a:xfrm>
          <a:prstGeom prst="rect">
            <a:avLst/>
          </a:prstGeom>
        </p:spPr>
      </p:pic>
      <p:sp>
        <p:nvSpPr>
          <p:cNvPr id="21" name="Text Placeholder 20">
            <a:extLst>
              <a:ext uri="{FF2B5EF4-FFF2-40B4-BE49-F238E27FC236}">
                <a16:creationId xmlns:a16="http://schemas.microsoft.com/office/drawing/2014/main" id="{64FF54A6-4498-1952-1CA8-EF76C99B0E7E}"/>
              </a:ext>
            </a:extLst>
          </p:cNvPr>
          <p:cNvSpPr>
            <a:spLocks noGrp="1"/>
          </p:cNvSpPr>
          <p:nvPr>
            <p:ph type="body" sz="quarter" idx="12"/>
          </p:nvPr>
        </p:nvSpPr>
        <p:spPr>
          <a:xfrm>
            <a:off x="6594300" y="1965159"/>
            <a:ext cx="4992862" cy="3978095"/>
          </a:xfrm>
          <a:prstGeom prst="rect">
            <a:avLst/>
          </a:prstGeom>
        </p:spPr>
        <p:txBody>
          <a:bodyPr/>
          <a:lstStyle>
            <a:lvl1pPr>
              <a:defRPr>
                <a:solidFill>
                  <a:srgbClr val="3371E7"/>
                </a:solidFill>
                <a:latin typeface="Poppins" pitchFamily="2" charset="77"/>
                <a:cs typeface="Poppins" pitchFamily="2" charset="77"/>
              </a:defRPr>
            </a:lvl1pPr>
            <a:lvl2pPr>
              <a:defRPr>
                <a:solidFill>
                  <a:srgbClr val="3371E7"/>
                </a:solidFill>
                <a:latin typeface="Poppins" pitchFamily="2" charset="77"/>
                <a:cs typeface="Poppins" pitchFamily="2" charset="77"/>
              </a:defRPr>
            </a:lvl2pPr>
            <a:lvl3pPr>
              <a:defRPr>
                <a:solidFill>
                  <a:srgbClr val="3371E7"/>
                </a:solidFill>
                <a:latin typeface="Poppins" pitchFamily="2" charset="77"/>
                <a:cs typeface="Poppins" pitchFamily="2" charset="77"/>
              </a:defRPr>
            </a:lvl3pPr>
            <a:lvl4pPr>
              <a:defRPr>
                <a:solidFill>
                  <a:srgbClr val="3371E7"/>
                </a:solidFill>
                <a:latin typeface="Poppins" pitchFamily="2" charset="77"/>
                <a:cs typeface="Poppins" pitchFamily="2" charset="77"/>
              </a:defRPr>
            </a:lvl4pPr>
            <a:lvl5pPr>
              <a:defRPr>
                <a:solidFill>
                  <a:srgbClr val="3371E7"/>
                </a:solidFill>
                <a:latin typeface="Poppins" pitchFamily="2" charset="77"/>
                <a:cs typeface="Poppi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4EF0275-F9B9-A781-6243-C0867FA4EB1A}"/>
              </a:ext>
            </a:extLst>
          </p:cNvPr>
          <p:cNvSpPr>
            <a:spLocks noGrp="1"/>
          </p:cNvSpPr>
          <p:nvPr>
            <p:ph type="body" sz="quarter" idx="13" hasCustomPrompt="1"/>
          </p:nvPr>
        </p:nvSpPr>
        <p:spPr>
          <a:xfrm>
            <a:off x="6549081" y="6400800"/>
            <a:ext cx="2656611" cy="914400"/>
          </a:xfrm>
          <a:prstGeom prst="rect">
            <a:avLst/>
          </a:prstGeom>
        </p:spPr>
        <p:txBody>
          <a:bodyPr/>
          <a:lstStyle>
            <a:lvl1pPr marL="0" indent="0">
              <a:buNone/>
              <a:defRPr sz="1000">
                <a:solidFill>
                  <a:srgbClr val="3371E7"/>
                </a:solidFill>
                <a:latin typeface="Poppins" pitchFamily="2" charset="77"/>
                <a:cs typeface="Poppins" pitchFamily="2" charset="77"/>
              </a:defRPr>
            </a:lvl1pPr>
          </a:lstStyle>
          <a:p>
            <a:pPr lvl="0"/>
            <a:r>
              <a:rPr lang="en-US">
                <a:latin typeface="Poppins" pitchFamily="2" charset="77"/>
                <a:cs typeface="Poppins" pitchFamily="2" charset="77"/>
              </a:rPr>
              <a:t>Slide Title Goes Here. </a:t>
            </a:r>
            <a:endParaRPr lang="en-US"/>
          </a:p>
        </p:txBody>
      </p:sp>
      <p:sp>
        <p:nvSpPr>
          <p:cNvPr id="3" name="Chart Placeholder 2">
            <a:extLst>
              <a:ext uri="{FF2B5EF4-FFF2-40B4-BE49-F238E27FC236}">
                <a16:creationId xmlns:a16="http://schemas.microsoft.com/office/drawing/2014/main" id="{661B5906-C859-88B2-1CD0-1F01349AB482}"/>
              </a:ext>
            </a:extLst>
          </p:cNvPr>
          <p:cNvSpPr>
            <a:spLocks noGrp="1"/>
          </p:cNvSpPr>
          <p:nvPr>
            <p:ph type="chart" sz="quarter" idx="14"/>
          </p:nvPr>
        </p:nvSpPr>
        <p:spPr>
          <a:xfrm>
            <a:off x="0" y="0"/>
            <a:ext cx="6096000" cy="6858000"/>
          </a:xfrm>
          <a:prstGeom prst="rect">
            <a:avLst/>
          </a:prstGeom>
        </p:spPr>
        <p:txBody>
          <a:bodyPr/>
          <a:lstStyle>
            <a:lvl1pPr marL="0" indent="0" algn="l">
              <a:buNone/>
              <a:defRPr/>
            </a:lvl1pPr>
          </a:lstStyle>
          <a:p>
            <a:endParaRPr lang="en-US"/>
          </a:p>
        </p:txBody>
      </p:sp>
    </p:spTree>
    <p:extLst>
      <p:ext uri="{BB962C8B-B14F-4D97-AF65-F5344CB8AC3E}">
        <p14:creationId xmlns:p14="http://schemas.microsoft.com/office/powerpoint/2010/main" val="2207670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rt with Did You Know Callou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A3D833E-86F2-E7C5-C72D-EF1B21E60B00}"/>
              </a:ext>
            </a:extLst>
          </p:cNvPr>
          <p:cNvCxnSpPr>
            <a:cxnSpLocks/>
          </p:cNvCxnSpPr>
          <p:nvPr userDrawn="1"/>
        </p:nvCxnSpPr>
        <p:spPr>
          <a:xfrm>
            <a:off x="6594300" y="6172201"/>
            <a:ext cx="4992111" cy="0"/>
          </a:xfrm>
          <a:prstGeom prst="line">
            <a:avLst/>
          </a:prstGeom>
          <a:ln w="15875">
            <a:solidFill>
              <a:srgbClr val="3371E7"/>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0C8A6596-7812-D6EE-F800-03D0EC4C232A}"/>
              </a:ext>
            </a:extLst>
          </p:cNvPr>
          <p:cNvSpPr>
            <a:spLocks noGrp="1"/>
          </p:cNvSpPr>
          <p:nvPr>
            <p:ph type="body" sz="quarter" idx="10" hasCustomPrompt="1"/>
          </p:nvPr>
        </p:nvSpPr>
        <p:spPr>
          <a:xfrm>
            <a:off x="6593549" y="457778"/>
            <a:ext cx="4992862" cy="539743"/>
          </a:xfrm>
          <a:prstGeom prst="rect">
            <a:avLst/>
          </a:prstGeom>
        </p:spPr>
        <p:txBody>
          <a:bodyPr/>
          <a:lstStyle>
            <a:lvl1pPr marL="0" indent="0">
              <a:buNone/>
              <a:defRPr sz="3200" b="1">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a:t>CHART SLIDE TITLE GOES HERE</a:t>
            </a:r>
          </a:p>
        </p:txBody>
      </p:sp>
      <p:pic>
        <p:nvPicPr>
          <p:cNvPr id="19" name="Picture 18" descr="Blue letters on a black background&#10;&#10;Description automatically generated">
            <a:extLst>
              <a:ext uri="{FF2B5EF4-FFF2-40B4-BE49-F238E27FC236}">
                <a16:creationId xmlns:a16="http://schemas.microsoft.com/office/drawing/2014/main" id="{904CA38E-5F1D-9149-9E4A-774F35189BC0}"/>
              </a:ext>
            </a:extLst>
          </p:cNvPr>
          <p:cNvPicPr>
            <a:picLocks noChangeAspect="1"/>
          </p:cNvPicPr>
          <p:nvPr userDrawn="1"/>
        </p:nvPicPr>
        <p:blipFill>
          <a:blip r:embed="rId2"/>
          <a:stretch>
            <a:fillRect/>
          </a:stretch>
        </p:blipFill>
        <p:spPr>
          <a:xfrm>
            <a:off x="10223955" y="6401149"/>
            <a:ext cx="1362456" cy="195363"/>
          </a:xfrm>
          <a:prstGeom prst="rect">
            <a:avLst/>
          </a:prstGeom>
        </p:spPr>
      </p:pic>
      <p:sp>
        <p:nvSpPr>
          <p:cNvPr id="21" name="Text Placeholder 20">
            <a:extLst>
              <a:ext uri="{FF2B5EF4-FFF2-40B4-BE49-F238E27FC236}">
                <a16:creationId xmlns:a16="http://schemas.microsoft.com/office/drawing/2014/main" id="{64FF54A6-4498-1952-1CA8-EF76C99B0E7E}"/>
              </a:ext>
            </a:extLst>
          </p:cNvPr>
          <p:cNvSpPr>
            <a:spLocks noGrp="1"/>
          </p:cNvSpPr>
          <p:nvPr>
            <p:ph type="body" sz="quarter" idx="12"/>
          </p:nvPr>
        </p:nvSpPr>
        <p:spPr>
          <a:xfrm>
            <a:off x="6594300" y="1965159"/>
            <a:ext cx="4992862" cy="3978095"/>
          </a:xfrm>
          <a:prstGeom prst="rect">
            <a:avLst/>
          </a:prstGeom>
        </p:spPr>
        <p:txBody>
          <a:bodyPr/>
          <a:lstStyle>
            <a:lvl1pPr>
              <a:defRPr>
                <a:solidFill>
                  <a:srgbClr val="3371E7"/>
                </a:solidFill>
                <a:latin typeface="Poppins" pitchFamily="2" charset="77"/>
                <a:cs typeface="Poppins" pitchFamily="2" charset="77"/>
              </a:defRPr>
            </a:lvl1pPr>
            <a:lvl2pPr>
              <a:defRPr>
                <a:solidFill>
                  <a:srgbClr val="3371E7"/>
                </a:solidFill>
                <a:latin typeface="Poppins" pitchFamily="2" charset="77"/>
                <a:cs typeface="Poppins" pitchFamily="2" charset="77"/>
              </a:defRPr>
            </a:lvl2pPr>
            <a:lvl3pPr>
              <a:defRPr>
                <a:solidFill>
                  <a:srgbClr val="3371E7"/>
                </a:solidFill>
                <a:latin typeface="Poppins" pitchFamily="2" charset="77"/>
                <a:cs typeface="Poppins" pitchFamily="2" charset="77"/>
              </a:defRPr>
            </a:lvl3pPr>
            <a:lvl4pPr>
              <a:defRPr>
                <a:solidFill>
                  <a:srgbClr val="3371E7"/>
                </a:solidFill>
                <a:latin typeface="Poppins" pitchFamily="2" charset="77"/>
                <a:cs typeface="Poppins" pitchFamily="2" charset="77"/>
              </a:defRPr>
            </a:lvl4pPr>
            <a:lvl5pPr>
              <a:defRPr>
                <a:solidFill>
                  <a:srgbClr val="3371E7"/>
                </a:solidFill>
                <a:latin typeface="Poppins" pitchFamily="2" charset="77"/>
                <a:cs typeface="Poppi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4EF0275-F9B9-A781-6243-C0867FA4EB1A}"/>
              </a:ext>
            </a:extLst>
          </p:cNvPr>
          <p:cNvSpPr>
            <a:spLocks noGrp="1"/>
          </p:cNvSpPr>
          <p:nvPr>
            <p:ph type="body" sz="quarter" idx="13" hasCustomPrompt="1"/>
          </p:nvPr>
        </p:nvSpPr>
        <p:spPr>
          <a:xfrm>
            <a:off x="6549081" y="6400800"/>
            <a:ext cx="2656611" cy="914400"/>
          </a:xfrm>
          <a:prstGeom prst="rect">
            <a:avLst/>
          </a:prstGeom>
        </p:spPr>
        <p:txBody>
          <a:bodyPr/>
          <a:lstStyle>
            <a:lvl1pPr marL="0" indent="0">
              <a:buNone/>
              <a:defRPr sz="1000">
                <a:solidFill>
                  <a:srgbClr val="3371E7"/>
                </a:solidFill>
                <a:latin typeface="Poppins" pitchFamily="2" charset="77"/>
                <a:cs typeface="Poppins" pitchFamily="2" charset="77"/>
              </a:defRPr>
            </a:lvl1pPr>
          </a:lstStyle>
          <a:p>
            <a:pPr lvl="0"/>
            <a:r>
              <a:rPr lang="en-US">
                <a:latin typeface="Poppins" pitchFamily="2" charset="77"/>
                <a:cs typeface="Poppins" pitchFamily="2" charset="77"/>
              </a:rPr>
              <a:t>Slide Title Goes Here. </a:t>
            </a:r>
            <a:endParaRPr lang="en-US"/>
          </a:p>
        </p:txBody>
      </p:sp>
      <p:sp>
        <p:nvSpPr>
          <p:cNvPr id="3" name="Chart Placeholder 2">
            <a:extLst>
              <a:ext uri="{FF2B5EF4-FFF2-40B4-BE49-F238E27FC236}">
                <a16:creationId xmlns:a16="http://schemas.microsoft.com/office/drawing/2014/main" id="{661B5906-C859-88B2-1CD0-1F01349AB482}"/>
              </a:ext>
            </a:extLst>
          </p:cNvPr>
          <p:cNvSpPr>
            <a:spLocks noGrp="1"/>
          </p:cNvSpPr>
          <p:nvPr>
            <p:ph type="chart" sz="quarter" idx="14"/>
          </p:nvPr>
        </p:nvSpPr>
        <p:spPr>
          <a:xfrm>
            <a:off x="0" y="0"/>
            <a:ext cx="6096000" cy="6858000"/>
          </a:xfrm>
          <a:prstGeom prst="rect">
            <a:avLst/>
          </a:prstGeom>
        </p:spPr>
        <p:txBody>
          <a:bodyPr/>
          <a:lstStyle>
            <a:lvl1pPr marL="0" indent="0" algn="l">
              <a:buNone/>
              <a:defRPr/>
            </a:lvl1pPr>
          </a:lstStyle>
          <a:p>
            <a:endParaRPr lang="en-US"/>
          </a:p>
        </p:txBody>
      </p:sp>
    </p:spTree>
    <p:extLst>
      <p:ext uri="{BB962C8B-B14F-4D97-AF65-F5344CB8AC3E}">
        <p14:creationId xmlns:p14="http://schemas.microsoft.com/office/powerpoint/2010/main" val="28125925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rt with Callou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A3D833E-86F2-E7C5-C72D-EF1B21E60B00}"/>
              </a:ext>
            </a:extLst>
          </p:cNvPr>
          <p:cNvCxnSpPr>
            <a:cxnSpLocks/>
          </p:cNvCxnSpPr>
          <p:nvPr userDrawn="1"/>
        </p:nvCxnSpPr>
        <p:spPr>
          <a:xfrm>
            <a:off x="6594300" y="6172201"/>
            <a:ext cx="4992111" cy="0"/>
          </a:xfrm>
          <a:prstGeom prst="line">
            <a:avLst/>
          </a:prstGeom>
          <a:ln w="15875">
            <a:solidFill>
              <a:srgbClr val="3371E7"/>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0C8A6596-7812-D6EE-F800-03D0EC4C232A}"/>
              </a:ext>
            </a:extLst>
          </p:cNvPr>
          <p:cNvSpPr>
            <a:spLocks noGrp="1"/>
          </p:cNvSpPr>
          <p:nvPr>
            <p:ph type="body" sz="quarter" idx="10" hasCustomPrompt="1"/>
          </p:nvPr>
        </p:nvSpPr>
        <p:spPr>
          <a:xfrm>
            <a:off x="6593549" y="457778"/>
            <a:ext cx="4992862" cy="539743"/>
          </a:xfrm>
          <a:prstGeom prst="rect">
            <a:avLst/>
          </a:prstGeom>
        </p:spPr>
        <p:txBody>
          <a:bodyPr/>
          <a:lstStyle>
            <a:lvl1pPr marL="0" indent="0">
              <a:buNone/>
              <a:defRPr sz="3200" b="1">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a:t>CHART SLIDE TITLE GOES HERE</a:t>
            </a:r>
          </a:p>
        </p:txBody>
      </p:sp>
      <p:pic>
        <p:nvPicPr>
          <p:cNvPr id="19" name="Picture 18" descr="Blue letters on a black background&#10;&#10;Description automatically generated">
            <a:extLst>
              <a:ext uri="{FF2B5EF4-FFF2-40B4-BE49-F238E27FC236}">
                <a16:creationId xmlns:a16="http://schemas.microsoft.com/office/drawing/2014/main" id="{904CA38E-5F1D-9149-9E4A-774F35189BC0}"/>
              </a:ext>
            </a:extLst>
          </p:cNvPr>
          <p:cNvPicPr>
            <a:picLocks noChangeAspect="1"/>
          </p:cNvPicPr>
          <p:nvPr userDrawn="1"/>
        </p:nvPicPr>
        <p:blipFill>
          <a:blip r:embed="rId2"/>
          <a:stretch>
            <a:fillRect/>
          </a:stretch>
        </p:blipFill>
        <p:spPr>
          <a:xfrm>
            <a:off x="10223955" y="6401149"/>
            <a:ext cx="1362456" cy="195363"/>
          </a:xfrm>
          <a:prstGeom prst="rect">
            <a:avLst/>
          </a:prstGeom>
        </p:spPr>
      </p:pic>
      <p:sp>
        <p:nvSpPr>
          <p:cNvPr id="21" name="Text Placeholder 20">
            <a:extLst>
              <a:ext uri="{FF2B5EF4-FFF2-40B4-BE49-F238E27FC236}">
                <a16:creationId xmlns:a16="http://schemas.microsoft.com/office/drawing/2014/main" id="{64FF54A6-4498-1952-1CA8-EF76C99B0E7E}"/>
              </a:ext>
            </a:extLst>
          </p:cNvPr>
          <p:cNvSpPr>
            <a:spLocks noGrp="1"/>
          </p:cNvSpPr>
          <p:nvPr>
            <p:ph type="body" sz="quarter" idx="12"/>
          </p:nvPr>
        </p:nvSpPr>
        <p:spPr>
          <a:xfrm>
            <a:off x="6594300" y="1965159"/>
            <a:ext cx="4992862" cy="3978095"/>
          </a:xfrm>
          <a:prstGeom prst="rect">
            <a:avLst/>
          </a:prstGeom>
        </p:spPr>
        <p:txBody>
          <a:bodyPr/>
          <a:lstStyle>
            <a:lvl1pPr>
              <a:defRPr>
                <a:solidFill>
                  <a:srgbClr val="3371E7"/>
                </a:solidFill>
                <a:latin typeface="Poppins" pitchFamily="2" charset="77"/>
                <a:cs typeface="Poppins" pitchFamily="2" charset="77"/>
              </a:defRPr>
            </a:lvl1pPr>
            <a:lvl2pPr>
              <a:defRPr>
                <a:solidFill>
                  <a:srgbClr val="3371E7"/>
                </a:solidFill>
                <a:latin typeface="Poppins" pitchFamily="2" charset="77"/>
                <a:cs typeface="Poppins" pitchFamily="2" charset="77"/>
              </a:defRPr>
            </a:lvl2pPr>
            <a:lvl3pPr>
              <a:defRPr>
                <a:solidFill>
                  <a:srgbClr val="3371E7"/>
                </a:solidFill>
                <a:latin typeface="Poppins" pitchFamily="2" charset="77"/>
                <a:cs typeface="Poppins" pitchFamily="2" charset="77"/>
              </a:defRPr>
            </a:lvl3pPr>
            <a:lvl4pPr>
              <a:defRPr>
                <a:solidFill>
                  <a:srgbClr val="3371E7"/>
                </a:solidFill>
                <a:latin typeface="Poppins" pitchFamily="2" charset="77"/>
                <a:cs typeface="Poppins" pitchFamily="2" charset="77"/>
              </a:defRPr>
            </a:lvl4pPr>
            <a:lvl5pPr>
              <a:defRPr>
                <a:solidFill>
                  <a:srgbClr val="3371E7"/>
                </a:solidFill>
                <a:latin typeface="Poppins" pitchFamily="2" charset="77"/>
                <a:cs typeface="Poppi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4EF0275-F9B9-A781-6243-C0867FA4EB1A}"/>
              </a:ext>
            </a:extLst>
          </p:cNvPr>
          <p:cNvSpPr>
            <a:spLocks noGrp="1"/>
          </p:cNvSpPr>
          <p:nvPr>
            <p:ph type="body" sz="quarter" idx="13" hasCustomPrompt="1"/>
          </p:nvPr>
        </p:nvSpPr>
        <p:spPr>
          <a:xfrm>
            <a:off x="6549081" y="6400800"/>
            <a:ext cx="2656611" cy="914400"/>
          </a:xfrm>
          <a:prstGeom prst="rect">
            <a:avLst/>
          </a:prstGeom>
        </p:spPr>
        <p:txBody>
          <a:bodyPr/>
          <a:lstStyle>
            <a:lvl1pPr marL="0" indent="0">
              <a:buNone/>
              <a:defRPr sz="1000">
                <a:solidFill>
                  <a:srgbClr val="3371E7"/>
                </a:solidFill>
                <a:latin typeface="Poppins" pitchFamily="2" charset="77"/>
                <a:cs typeface="Poppins" pitchFamily="2" charset="77"/>
              </a:defRPr>
            </a:lvl1pPr>
          </a:lstStyle>
          <a:p>
            <a:pPr lvl="0"/>
            <a:r>
              <a:rPr lang="en-US">
                <a:latin typeface="Poppins" pitchFamily="2" charset="77"/>
                <a:cs typeface="Poppins" pitchFamily="2" charset="77"/>
              </a:rPr>
              <a:t>Slide Title Goes Here. </a:t>
            </a:r>
            <a:endParaRPr lang="en-US"/>
          </a:p>
        </p:txBody>
      </p:sp>
      <p:sp>
        <p:nvSpPr>
          <p:cNvPr id="3" name="Chart Placeholder 2">
            <a:extLst>
              <a:ext uri="{FF2B5EF4-FFF2-40B4-BE49-F238E27FC236}">
                <a16:creationId xmlns:a16="http://schemas.microsoft.com/office/drawing/2014/main" id="{661B5906-C859-88B2-1CD0-1F01349AB482}"/>
              </a:ext>
            </a:extLst>
          </p:cNvPr>
          <p:cNvSpPr>
            <a:spLocks noGrp="1"/>
          </p:cNvSpPr>
          <p:nvPr>
            <p:ph type="chart" sz="quarter" idx="14"/>
          </p:nvPr>
        </p:nvSpPr>
        <p:spPr>
          <a:xfrm>
            <a:off x="0" y="0"/>
            <a:ext cx="6096000" cy="6858000"/>
          </a:xfrm>
          <a:prstGeom prst="rect">
            <a:avLst/>
          </a:prstGeom>
        </p:spPr>
        <p:txBody>
          <a:bodyPr/>
          <a:lstStyle>
            <a:lvl1pPr marL="0" indent="0" algn="l">
              <a:buNone/>
              <a:defRPr/>
            </a:lvl1pPr>
          </a:lstStyle>
          <a:p>
            <a:endParaRPr lang="en-US"/>
          </a:p>
        </p:txBody>
      </p:sp>
    </p:spTree>
    <p:extLst>
      <p:ext uri="{BB962C8B-B14F-4D97-AF65-F5344CB8AC3E}">
        <p14:creationId xmlns:p14="http://schemas.microsoft.com/office/powerpoint/2010/main" val="1722759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6DE27-1507-C832-7704-E16A93E67344}"/>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07E8ADA7-0FA7-6273-3F6B-BBA584E11EDC}"/>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F431BE-8328-D561-947B-A5E93AB3BF24}"/>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968C65-7AFD-46F1-BF88-6B60D1AF93E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DAE3E9-268A-1958-65E7-1A8DDA7C227B}"/>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12393A-D675-B7D8-C691-CA7589DDCFA6}"/>
              </a:ext>
            </a:extLst>
          </p:cNvPr>
          <p:cNvSpPr>
            <a:spLocks noGrp="1"/>
          </p:cNvSpPr>
          <p:nvPr>
            <p:ph type="dt" sz="half" idx="10"/>
          </p:nvPr>
        </p:nvSpPr>
        <p:spPr>
          <a:xfrm>
            <a:off x="838200" y="6356350"/>
            <a:ext cx="2743200" cy="365125"/>
          </a:xfrm>
          <a:prstGeom prst="rect">
            <a:avLst/>
          </a:prstGeom>
        </p:spPr>
        <p:txBody>
          <a:bodyPr/>
          <a:lstStyle/>
          <a:p>
            <a:fld id="{D5ED0251-15C9-F74C-8A70-8394F66AC795}" type="datetimeFigureOut">
              <a:rPr lang="en-US" smtClean="0"/>
              <a:t>11/26/2024</a:t>
            </a:fld>
            <a:endParaRPr lang="en-US"/>
          </a:p>
        </p:txBody>
      </p:sp>
      <p:sp>
        <p:nvSpPr>
          <p:cNvPr id="8" name="Footer Placeholder 7">
            <a:extLst>
              <a:ext uri="{FF2B5EF4-FFF2-40B4-BE49-F238E27FC236}">
                <a16:creationId xmlns:a16="http://schemas.microsoft.com/office/drawing/2014/main" id="{2ED00B7B-BEA3-6CAE-6754-0AB69C251A5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A528ACAF-46A6-B1A3-8D30-92D683C1F033}"/>
              </a:ext>
            </a:extLst>
          </p:cNvPr>
          <p:cNvSpPr>
            <a:spLocks noGrp="1"/>
          </p:cNvSpPr>
          <p:nvPr>
            <p:ph type="sldNum" sz="quarter" idx="12"/>
          </p:nvPr>
        </p:nvSpPr>
        <p:spPr>
          <a:xfrm>
            <a:off x="8610600" y="6356350"/>
            <a:ext cx="2743200" cy="365125"/>
          </a:xfrm>
          <a:prstGeom prst="rect">
            <a:avLst/>
          </a:prstGeom>
        </p:spPr>
        <p:txBody>
          <a:bodyPr/>
          <a:lstStyle/>
          <a:p>
            <a:fld id="{B08595E4-D7D5-894A-AD4B-D9140E02FD7A}" type="slidenum">
              <a:rPr lang="en-US" smtClean="0"/>
              <a:t>‹#›</a:t>
            </a:fld>
            <a:endParaRPr lang="en-US"/>
          </a:p>
        </p:txBody>
      </p:sp>
    </p:spTree>
    <p:extLst>
      <p:ext uri="{BB962C8B-B14F-4D97-AF65-F5344CB8AC3E}">
        <p14:creationId xmlns:p14="http://schemas.microsoft.com/office/powerpoint/2010/main" val="10076280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D95E4-7B1B-6B56-EC58-2D574438C08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FC7CAD8A-0C9B-DC00-E70D-3AF7A1D0559A}"/>
              </a:ext>
            </a:extLst>
          </p:cNvPr>
          <p:cNvSpPr>
            <a:spLocks noGrp="1"/>
          </p:cNvSpPr>
          <p:nvPr>
            <p:ph type="dt" sz="half" idx="10"/>
          </p:nvPr>
        </p:nvSpPr>
        <p:spPr>
          <a:xfrm>
            <a:off x="838200" y="6356350"/>
            <a:ext cx="2743200" cy="365125"/>
          </a:xfrm>
          <a:prstGeom prst="rect">
            <a:avLst/>
          </a:prstGeom>
        </p:spPr>
        <p:txBody>
          <a:bodyPr/>
          <a:lstStyle/>
          <a:p>
            <a:fld id="{D5ED0251-15C9-F74C-8A70-8394F66AC795}" type="datetimeFigureOut">
              <a:rPr lang="en-US" smtClean="0"/>
              <a:t>11/26/2024</a:t>
            </a:fld>
            <a:endParaRPr lang="en-US"/>
          </a:p>
        </p:txBody>
      </p:sp>
      <p:sp>
        <p:nvSpPr>
          <p:cNvPr id="4" name="Footer Placeholder 3">
            <a:extLst>
              <a:ext uri="{FF2B5EF4-FFF2-40B4-BE49-F238E27FC236}">
                <a16:creationId xmlns:a16="http://schemas.microsoft.com/office/drawing/2014/main" id="{8C00C7AB-616A-3314-56F4-77072BD70F1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915158F-8D51-008F-987E-2959C2507A4B}"/>
              </a:ext>
            </a:extLst>
          </p:cNvPr>
          <p:cNvSpPr>
            <a:spLocks noGrp="1"/>
          </p:cNvSpPr>
          <p:nvPr>
            <p:ph type="sldNum" sz="quarter" idx="12"/>
          </p:nvPr>
        </p:nvSpPr>
        <p:spPr>
          <a:xfrm>
            <a:off x="8610600" y="6356350"/>
            <a:ext cx="2743200" cy="365125"/>
          </a:xfrm>
          <a:prstGeom prst="rect">
            <a:avLst/>
          </a:prstGeom>
        </p:spPr>
        <p:txBody>
          <a:bodyPr/>
          <a:lstStyle/>
          <a:p>
            <a:fld id="{B08595E4-D7D5-894A-AD4B-D9140E02FD7A}" type="slidenum">
              <a:rPr lang="en-US" smtClean="0"/>
              <a:t>‹#›</a:t>
            </a:fld>
            <a:endParaRPr lang="en-US"/>
          </a:p>
        </p:txBody>
      </p:sp>
    </p:spTree>
    <p:extLst>
      <p:ext uri="{BB962C8B-B14F-4D97-AF65-F5344CB8AC3E}">
        <p14:creationId xmlns:p14="http://schemas.microsoft.com/office/powerpoint/2010/main" val="40454814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3F2654-0037-15BF-2AD7-C28165AADA7C}"/>
              </a:ext>
            </a:extLst>
          </p:cNvPr>
          <p:cNvSpPr>
            <a:spLocks noGrp="1"/>
          </p:cNvSpPr>
          <p:nvPr>
            <p:ph type="dt" sz="half" idx="10"/>
          </p:nvPr>
        </p:nvSpPr>
        <p:spPr>
          <a:xfrm>
            <a:off x="838200" y="6356350"/>
            <a:ext cx="2743200" cy="365125"/>
          </a:xfrm>
          <a:prstGeom prst="rect">
            <a:avLst/>
          </a:prstGeom>
        </p:spPr>
        <p:txBody>
          <a:bodyPr/>
          <a:lstStyle/>
          <a:p>
            <a:fld id="{D5ED0251-15C9-F74C-8A70-8394F66AC795}" type="datetimeFigureOut">
              <a:rPr lang="en-US" smtClean="0"/>
              <a:t>11/26/2024</a:t>
            </a:fld>
            <a:endParaRPr lang="en-US"/>
          </a:p>
        </p:txBody>
      </p:sp>
      <p:sp>
        <p:nvSpPr>
          <p:cNvPr id="3" name="Footer Placeholder 2">
            <a:extLst>
              <a:ext uri="{FF2B5EF4-FFF2-40B4-BE49-F238E27FC236}">
                <a16:creationId xmlns:a16="http://schemas.microsoft.com/office/drawing/2014/main" id="{F2475618-F7E5-2234-8D7E-AB2208A1612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E12DDD6D-D59E-936F-35A5-7DF96E448474}"/>
              </a:ext>
            </a:extLst>
          </p:cNvPr>
          <p:cNvSpPr>
            <a:spLocks noGrp="1"/>
          </p:cNvSpPr>
          <p:nvPr>
            <p:ph type="sldNum" sz="quarter" idx="12"/>
          </p:nvPr>
        </p:nvSpPr>
        <p:spPr>
          <a:xfrm>
            <a:off x="8610600" y="6356350"/>
            <a:ext cx="2743200" cy="365125"/>
          </a:xfrm>
          <a:prstGeom prst="rect">
            <a:avLst/>
          </a:prstGeom>
        </p:spPr>
        <p:txBody>
          <a:bodyPr/>
          <a:lstStyle/>
          <a:p>
            <a:fld id="{B08595E4-D7D5-894A-AD4B-D9140E02FD7A}" type="slidenum">
              <a:rPr lang="en-US" smtClean="0"/>
              <a:t>‹#›</a:t>
            </a:fld>
            <a:endParaRPr lang="en-US"/>
          </a:p>
        </p:txBody>
      </p:sp>
    </p:spTree>
    <p:extLst>
      <p:ext uri="{BB962C8B-B14F-4D97-AF65-F5344CB8AC3E}">
        <p14:creationId xmlns:p14="http://schemas.microsoft.com/office/powerpoint/2010/main" val="551855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A5793-C3B1-05F8-3118-7E7DD3873CD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918DE9-8D3D-BD74-0DD5-68812BB4A5D3}"/>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D74ADA-886D-CFD0-D49D-5DDFE7EB2F6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A2C26B-7CD1-F7C7-C84E-587E3B972247}"/>
              </a:ext>
            </a:extLst>
          </p:cNvPr>
          <p:cNvSpPr>
            <a:spLocks noGrp="1"/>
          </p:cNvSpPr>
          <p:nvPr>
            <p:ph type="dt" sz="half" idx="10"/>
          </p:nvPr>
        </p:nvSpPr>
        <p:spPr>
          <a:xfrm>
            <a:off x="838200" y="6356350"/>
            <a:ext cx="2743200" cy="365125"/>
          </a:xfrm>
          <a:prstGeom prst="rect">
            <a:avLst/>
          </a:prstGeom>
        </p:spPr>
        <p:txBody>
          <a:bodyPr/>
          <a:lstStyle/>
          <a:p>
            <a:fld id="{D5ED0251-15C9-F74C-8A70-8394F66AC795}" type="datetimeFigureOut">
              <a:rPr lang="en-US" smtClean="0"/>
              <a:t>11/26/2024</a:t>
            </a:fld>
            <a:endParaRPr lang="en-US"/>
          </a:p>
        </p:txBody>
      </p:sp>
      <p:sp>
        <p:nvSpPr>
          <p:cNvPr id="6" name="Footer Placeholder 5">
            <a:extLst>
              <a:ext uri="{FF2B5EF4-FFF2-40B4-BE49-F238E27FC236}">
                <a16:creationId xmlns:a16="http://schemas.microsoft.com/office/drawing/2014/main" id="{093B7203-5B9D-4E84-4B7E-1C83627BAB3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92A5F3A-F676-BA6C-E76E-831C3F53C719}"/>
              </a:ext>
            </a:extLst>
          </p:cNvPr>
          <p:cNvSpPr>
            <a:spLocks noGrp="1"/>
          </p:cNvSpPr>
          <p:nvPr>
            <p:ph type="sldNum" sz="quarter" idx="12"/>
          </p:nvPr>
        </p:nvSpPr>
        <p:spPr>
          <a:xfrm>
            <a:off x="8610600" y="6356350"/>
            <a:ext cx="2743200" cy="365125"/>
          </a:xfrm>
          <a:prstGeom prst="rect">
            <a:avLst/>
          </a:prstGeom>
        </p:spPr>
        <p:txBody>
          <a:bodyPr/>
          <a:lstStyle/>
          <a:p>
            <a:fld id="{B08595E4-D7D5-894A-AD4B-D9140E02FD7A}" type="slidenum">
              <a:rPr lang="en-US" smtClean="0"/>
              <a:t>‹#›</a:t>
            </a:fld>
            <a:endParaRPr lang="en-US"/>
          </a:p>
        </p:txBody>
      </p:sp>
    </p:spTree>
    <p:extLst>
      <p:ext uri="{BB962C8B-B14F-4D97-AF65-F5344CB8AC3E}">
        <p14:creationId xmlns:p14="http://schemas.microsoft.com/office/powerpoint/2010/main" val="13459989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2FE46-704E-DB60-F410-4AF39DFDC2D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669C79C-4795-4F1C-FB68-84B6CE781D72}"/>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664A11-F548-62E5-00F1-DFE70D0AD0F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E01CBA-E364-88C5-901F-34EE1D0AE0B9}"/>
              </a:ext>
            </a:extLst>
          </p:cNvPr>
          <p:cNvSpPr>
            <a:spLocks noGrp="1"/>
          </p:cNvSpPr>
          <p:nvPr>
            <p:ph type="dt" sz="half" idx="10"/>
          </p:nvPr>
        </p:nvSpPr>
        <p:spPr>
          <a:xfrm>
            <a:off x="838200" y="6356350"/>
            <a:ext cx="2743200" cy="365125"/>
          </a:xfrm>
          <a:prstGeom prst="rect">
            <a:avLst/>
          </a:prstGeom>
        </p:spPr>
        <p:txBody>
          <a:bodyPr/>
          <a:lstStyle/>
          <a:p>
            <a:fld id="{D5ED0251-15C9-F74C-8A70-8394F66AC795}" type="datetimeFigureOut">
              <a:rPr lang="en-US" smtClean="0"/>
              <a:t>11/26/2024</a:t>
            </a:fld>
            <a:endParaRPr lang="en-US"/>
          </a:p>
        </p:txBody>
      </p:sp>
      <p:sp>
        <p:nvSpPr>
          <p:cNvPr id="6" name="Footer Placeholder 5">
            <a:extLst>
              <a:ext uri="{FF2B5EF4-FFF2-40B4-BE49-F238E27FC236}">
                <a16:creationId xmlns:a16="http://schemas.microsoft.com/office/drawing/2014/main" id="{FC2E439A-056A-C430-3A6F-700FB3A3D6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142AFBF-1656-F30A-F092-C0D18FB1CCD8}"/>
              </a:ext>
            </a:extLst>
          </p:cNvPr>
          <p:cNvSpPr>
            <a:spLocks noGrp="1"/>
          </p:cNvSpPr>
          <p:nvPr>
            <p:ph type="sldNum" sz="quarter" idx="12"/>
          </p:nvPr>
        </p:nvSpPr>
        <p:spPr>
          <a:xfrm>
            <a:off x="8610600" y="6356350"/>
            <a:ext cx="2743200" cy="365125"/>
          </a:xfrm>
          <a:prstGeom prst="rect">
            <a:avLst/>
          </a:prstGeom>
        </p:spPr>
        <p:txBody>
          <a:bodyPr/>
          <a:lstStyle/>
          <a:p>
            <a:fld id="{B08595E4-D7D5-894A-AD4B-D9140E02FD7A}" type="slidenum">
              <a:rPr lang="en-US" smtClean="0"/>
              <a:t>‹#›</a:t>
            </a:fld>
            <a:endParaRPr lang="en-US"/>
          </a:p>
        </p:txBody>
      </p:sp>
    </p:spTree>
    <p:extLst>
      <p:ext uri="{BB962C8B-B14F-4D97-AF65-F5344CB8AC3E}">
        <p14:creationId xmlns:p14="http://schemas.microsoft.com/office/powerpoint/2010/main" val="12548312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6AC3A-7586-C41E-FDCC-2C578C408FD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F2DCF0-2024-C808-654A-DA9004C6EFA3}"/>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C22B0E-0F7B-7D18-AA33-43C0B713F220}"/>
              </a:ext>
            </a:extLst>
          </p:cNvPr>
          <p:cNvSpPr>
            <a:spLocks noGrp="1"/>
          </p:cNvSpPr>
          <p:nvPr>
            <p:ph type="dt" sz="half" idx="10"/>
          </p:nvPr>
        </p:nvSpPr>
        <p:spPr>
          <a:xfrm>
            <a:off x="838200" y="6356350"/>
            <a:ext cx="2743200" cy="365125"/>
          </a:xfrm>
          <a:prstGeom prst="rect">
            <a:avLst/>
          </a:prstGeom>
        </p:spPr>
        <p:txBody>
          <a:bodyPr/>
          <a:lstStyle/>
          <a:p>
            <a:fld id="{D5ED0251-15C9-F74C-8A70-8394F66AC795}" type="datetimeFigureOut">
              <a:rPr lang="en-US" smtClean="0"/>
              <a:t>11/26/2024</a:t>
            </a:fld>
            <a:endParaRPr lang="en-US"/>
          </a:p>
        </p:txBody>
      </p:sp>
      <p:sp>
        <p:nvSpPr>
          <p:cNvPr id="5" name="Footer Placeholder 4">
            <a:extLst>
              <a:ext uri="{FF2B5EF4-FFF2-40B4-BE49-F238E27FC236}">
                <a16:creationId xmlns:a16="http://schemas.microsoft.com/office/drawing/2014/main" id="{8E8AFFC9-BBE7-A506-F22B-BE4FFEA4E56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4EEBC64-8828-9B88-61E1-597A62DB87D9}"/>
              </a:ext>
            </a:extLst>
          </p:cNvPr>
          <p:cNvSpPr>
            <a:spLocks noGrp="1"/>
          </p:cNvSpPr>
          <p:nvPr>
            <p:ph type="sldNum" sz="quarter" idx="12"/>
          </p:nvPr>
        </p:nvSpPr>
        <p:spPr>
          <a:xfrm>
            <a:off x="8610600" y="6356350"/>
            <a:ext cx="2743200" cy="365125"/>
          </a:xfrm>
          <a:prstGeom prst="rect">
            <a:avLst/>
          </a:prstGeom>
        </p:spPr>
        <p:txBody>
          <a:bodyPr/>
          <a:lstStyle/>
          <a:p>
            <a:fld id="{B08595E4-D7D5-894A-AD4B-D9140E02FD7A}" type="slidenum">
              <a:rPr lang="en-US" smtClean="0"/>
              <a:t>‹#›</a:t>
            </a:fld>
            <a:endParaRPr lang="en-US"/>
          </a:p>
        </p:txBody>
      </p:sp>
    </p:spTree>
    <p:extLst>
      <p:ext uri="{BB962C8B-B14F-4D97-AF65-F5344CB8AC3E}">
        <p14:creationId xmlns:p14="http://schemas.microsoft.com/office/powerpoint/2010/main" val="3277577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93CC48-ABD5-7EB7-916F-CC2A40FDF725}"/>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58937B-EA1A-4D1C-861D-80BD768C900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A0CA73-16C6-E359-EE8C-C32A366EEF5D}"/>
              </a:ext>
            </a:extLst>
          </p:cNvPr>
          <p:cNvSpPr>
            <a:spLocks noGrp="1"/>
          </p:cNvSpPr>
          <p:nvPr>
            <p:ph type="dt" sz="half" idx="10"/>
          </p:nvPr>
        </p:nvSpPr>
        <p:spPr>
          <a:xfrm>
            <a:off x="838200" y="6356350"/>
            <a:ext cx="2743200" cy="365125"/>
          </a:xfrm>
          <a:prstGeom prst="rect">
            <a:avLst/>
          </a:prstGeom>
        </p:spPr>
        <p:txBody>
          <a:bodyPr/>
          <a:lstStyle/>
          <a:p>
            <a:fld id="{D5ED0251-15C9-F74C-8A70-8394F66AC795}" type="datetimeFigureOut">
              <a:rPr lang="en-US" smtClean="0"/>
              <a:t>11/26/2024</a:t>
            </a:fld>
            <a:endParaRPr lang="en-US"/>
          </a:p>
        </p:txBody>
      </p:sp>
      <p:sp>
        <p:nvSpPr>
          <p:cNvPr id="5" name="Footer Placeholder 4">
            <a:extLst>
              <a:ext uri="{FF2B5EF4-FFF2-40B4-BE49-F238E27FC236}">
                <a16:creationId xmlns:a16="http://schemas.microsoft.com/office/drawing/2014/main" id="{FF24107F-D8C2-E307-F4BF-B495ECEB16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7AB007A-E107-2BC6-D69C-52FF4738807B}"/>
              </a:ext>
            </a:extLst>
          </p:cNvPr>
          <p:cNvSpPr>
            <a:spLocks noGrp="1"/>
          </p:cNvSpPr>
          <p:nvPr>
            <p:ph type="sldNum" sz="quarter" idx="12"/>
          </p:nvPr>
        </p:nvSpPr>
        <p:spPr>
          <a:xfrm>
            <a:off x="8610600" y="6356350"/>
            <a:ext cx="2743200" cy="365125"/>
          </a:xfrm>
          <a:prstGeom prst="rect">
            <a:avLst/>
          </a:prstGeom>
        </p:spPr>
        <p:txBody>
          <a:bodyPr/>
          <a:lstStyle/>
          <a:p>
            <a:fld id="{B08595E4-D7D5-894A-AD4B-D9140E02FD7A}" type="slidenum">
              <a:rPr lang="en-US" smtClean="0"/>
              <a:t>‹#›</a:t>
            </a:fld>
            <a:endParaRPr lang="en-US"/>
          </a:p>
        </p:txBody>
      </p:sp>
    </p:spTree>
    <p:extLst>
      <p:ext uri="{BB962C8B-B14F-4D97-AF65-F5344CB8AC3E}">
        <p14:creationId xmlns:p14="http://schemas.microsoft.com/office/powerpoint/2010/main" val="2557531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501779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94" r:id="rId5"/>
    <p:sldLayoutId id="2147483693" r:id="rId6"/>
    <p:sldLayoutId id="2147483687" r:id="rId7"/>
    <p:sldLayoutId id="2147483690" r:id="rId8"/>
    <p:sldLayoutId id="2147483691" r:id="rId9"/>
    <p:sldLayoutId id="2147483688" r:id="rId10"/>
    <p:sldLayoutId id="2147483692" r:id="rId11"/>
    <p:sldLayoutId id="2147483689" r:id="rId12"/>
    <p:sldLayoutId id="2147483680" r:id="rId13"/>
    <p:sldLayoutId id="2147483681" r:id="rId14"/>
    <p:sldLayoutId id="2147483682" r:id="rId15"/>
    <p:sldLayoutId id="2147483683" r:id="rId16"/>
    <p:sldLayoutId id="2147483684" r:id="rId17"/>
    <p:sldLayoutId id="2147483685" r:id="rId18"/>
    <p:sldLayoutId id="2147483686"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9.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9.sv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9.sv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2DB18B-B6F6-57E2-E53F-212AA93783D6}"/>
              </a:ext>
            </a:extLst>
          </p:cNvPr>
          <p:cNvSpPr>
            <a:spLocks noGrp="1"/>
          </p:cNvSpPr>
          <p:nvPr>
            <p:ph type="body" sz="quarter" idx="10"/>
          </p:nvPr>
        </p:nvSpPr>
        <p:spPr>
          <a:xfrm>
            <a:off x="6269037" y="2996871"/>
            <a:ext cx="5779528" cy="1288258"/>
          </a:xfrm>
        </p:spPr>
        <p:txBody>
          <a:bodyPr/>
          <a:lstStyle/>
          <a:p>
            <a:r>
              <a:rPr lang="en-US" sz="2400">
                <a:latin typeface="Poppins" panose="00000500000000000000" pitchFamily="2" charset="0"/>
                <a:cs typeface="Poppins" panose="00000500000000000000" pitchFamily="2" charset="0"/>
              </a:rPr>
              <a:t>Healthcare Cost Growth Benchmark </a:t>
            </a:r>
            <a:br>
              <a:rPr lang="en-US" sz="2400">
                <a:latin typeface="Poppins" panose="00000500000000000000" pitchFamily="2" charset="0"/>
                <a:cs typeface="Poppins" panose="00000500000000000000" pitchFamily="2" charset="0"/>
              </a:rPr>
            </a:br>
            <a:r>
              <a:rPr lang="en-US" sz="2400">
                <a:latin typeface="Poppins" panose="00000500000000000000" pitchFamily="2" charset="0"/>
                <a:cs typeface="Poppins" panose="00000500000000000000" pitchFamily="2" charset="0"/>
              </a:rPr>
              <a:t>Technical Team Meeting #2</a:t>
            </a:r>
            <a:br>
              <a:rPr lang="en-US" sz="2400">
                <a:latin typeface="Poppins" panose="00000500000000000000" pitchFamily="2" charset="0"/>
                <a:cs typeface="Poppins" panose="00000500000000000000" pitchFamily="2" charset="0"/>
              </a:rPr>
            </a:br>
            <a:r>
              <a:rPr lang="en-US" sz="2400">
                <a:latin typeface="Poppins" panose="00000500000000000000" pitchFamily="2" charset="0"/>
                <a:cs typeface="Poppins" panose="00000500000000000000" pitchFamily="2" charset="0"/>
              </a:rPr>
              <a:t>November 26, 2024</a:t>
            </a:r>
          </a:p>
        </p:txBody>
      </p:sp>
    </p:spTree>
    <p:extLst>
      <p:ext uri="{BB962C8B-B14F-4D97-AF65-F5344CB8AC3E}">
        <p14:creationId xmlns:p14="http://schemas.microsoft.com/office/powerpoint/2010/main" val="1288054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A5F018-787D-0970-BF7A-697F1553A55B}"/>
              </a:ext>
            </a:extLst>
          </p:cNvPr>
          <p:cNvSpPr>
            <a:spLocks noGrp="1"/>
          </p:cNvSpPr>
          <p:nvPr>
            <p:ph type="body" sz="quarter" idx="10"/>
          </p:nvPr>
        </p:nvSpPr>
        <p:spPr>
          <a:xfrm>
            <a:off x="642923" y="3051065"/>
            <a:ext cx="6857471" cy="755869"/>
          </a:xfrm>
        </p:spPr>
        <p:txBody>
          <a:bodyPr/>
          <a:lstStyle/>
          <a:p>
            <a:r>
              <a:rPr lang="en-US">
                <a:latin typeface="Poppins" panose="00000500000000000000" pitchFamily="2" charset="0"/>
                <a:cs typeface="Poppins" panose="00000500000000000000" pitchFamily="2" charset="0"/>
              </a:rPr>
              <a:t>I. Welcome</a:t>
            </a:r>
          </a:p>
        </p:txBody>
      </p:sp>
    </p:spTree>
    <p:extLst>
      <p:ext uri="{BB962C8B-B14F-4D97-AF65-F5344CB8AC3E}">
        <p14:creationId xmlns:p14="http://schemas.microsoft.com/office/powerpoint/2010/main" val="3819066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59EB7-054F-5F2D-59BB-A0F4A5B0A40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CE062D5-8072-4418-0B9B-D9B92E0A287A}"/>
              </a:ext>
            </a:extLst>
          </p:cNvPr>
          <p:cNvSpPr>
            <a:spLocks noGrp="1"/>
          </p:cNvSpPr>
          <p:nvPr>
            <p:ph type="body" sz="quarter" idx="10"/>
          </p:nvPr>
        </p:nvSpPr>
        <p:spPr>
          <a:xfrm>
            <a:off x="524691" y="152987"/>
            <a:ext cx="10060823" cy="539743"/>
          </a:xfrm>
        </p:spPr>
        <p:txBody>
          <a:bodyPr/>
          <a:lstStyle/>
          <a:p>
            <a:r>
              <a:rPr lang="en-US"/>
              <a:t>Meeting Agenda</a:t>
            </a:r>
          </a:p>
        </p:txBody>
      </p:sp>
      <p:sp>
        <p:nvSpPr>
          <p:cNvPr id="5" name="Text Placeholder 4">
            <a:extLst>
              <a:ext uri="{FF2B5EF4-FFF2-40B4-BE49-F238E27FC236}">
                <a16:creationId xmlns:a16="http://schemas.microsoft.com/office/drawing/2014/main" id="{253738A1-5CF4-4384-5681-67FADEC86D97}"/>
              </a:ext>
            </a:extLst>
          </p:cNvPr>
          <p:cNvSpPr>
            <a:spLocks noGrp="1"/>
          </p:cNvSpPr>
          <p:nvPr>
            <p:ph type="body" sz="quarter" idx="13"/>
          </p:nvPr>
        </p:nvSpPr>
        <p:spPr/>
        <p:txBody>
          <a:bodyPr/>
          <a:lstStyle/>
          <a:p>
            <a:r>
              <a:rPr lang="en-US"/>
              <a:t>Healthcare Cost Growth Benchmarks and Performance To Date</a:t>
            </a:r>
          </a:p>
        </p:txBody>
      </p:sp>
      <p:graphicFrame>
        <p:nvGraphicFramePr>
          <p:cNvPr id="7" name="Table 5">
            <a:extLst>
              <a:ext uri="{FF2B5EF4-FFF2-40B4-BE49-F238E27FC236}">
                <a16:creationId xmlns:a16="http://schemas.microsoft.com/office/drawing/2014/main" id="{1E1F674A-0DAE-2C76-ECDB-97A3A5C426DA}"/>
              </a:ext>
            </a:extLst>
          </p:cNvPr>
          <p:cNvGraphicFramePr>
            <a:graphicFrameLocks noGrp="1"/>
          </p:cNvGraphicFramePr>
          <p:nvPr>
            <p:extLst>
              <p:ext uri="{D42A27DB-BD31-4B8C-83A1-F6EECF244321}">
                <p14:modId xmlns:p14="http://schemas.microsoft.com/office/powerpoint/2010/main" val="2375381025"/>
              </p:ext>
            </p:extLst>
          </p:nvPr>
        </p:nvGraphicFramePr>
        <p:xfrm>
          <a:off x="524691" y="692730"/>
          <a:ext cx="11180205" cy="5400126"/>
        </p:xfrm>
        <a:graphic>
          <a:graphicData uri="http://schemas.openxmlformats.org/drawingml/2006/table">
            <a:tbl>
              <a:tblPr firstRow="1" bandRow="1">
                <a:tableStyleId>{3B4B98B0-60AC-42C2-AFA5-B58CD77FA1E5}</a:tableStyleId>
              </a:tblPr>
              <a:tblGrid>
                <a:gridCol w="1699729">
                  <a:extLst>
                    <a:ext uri="{9D8B030D-6E8A-4147-A177-3AD203B41FA5}">
                      <a16:colId xmlns:a16="http://schemas.microsoft.com/office/drawing/2014/main" val="2806908129"/>
                    </a:ext>
                  </a:extLst>
                </a:gridCol>
                <a:gridCol w="9480476">
                  <a:extLst>
                    <a:ext uri="{9D8B030D-6E8A-4147-A177-3AD203B41FA5}">
                      <a16:colId xmlns:a16="http://schemas.microsoft.com/office/drawing/2014/main" val="2401627006"/>
                    </a:ext>
                  </a:extLst>
                </a:gridCol>
              </a:tblGrid>
              <a:tr h="369786">
                <a:tc>
                  <a:txBody>
                    <a:bodyPr/>
                    <a:lstStyle/>
                    <a:p>
                      <a:pPr lvl="0">
                        <a:buNone/>
                      </a:pPr>
                      <a:r>
                        <a:rPr lang="en-US" sz="1800" b="0" u="sng">
                          <a:solidFill>
                            <a:schemeClr val="tx2"/>
                          </a:solidFill>
                          <a:latin typeface="Poppins"/>
                          <a:cs typeface="Poppins"/>
                        </a:rPr>
                        <a:t>Time</a:t>
                      </a:r>
                    </a:p>
                  </a:txBody>
                  <a:tcPr/>
                </a:tc>
                <a:tc>
                  <a:txBody>
                    <a:bodyPr/>
                    <a:lstStyle/>
                    <a:p>
                      <a:r>
                        <a:rPr lang="en-US" sz="1800" b="0" u="sng">
                          <a:solidFill>
                            <a:schemeClr val="tx2"/>
                          </a:solidFill>
                          <a:latin typeface="Poppins"/>
                          <a:cs typeface="Poppins"/>
                        </a:rPr>
                        <a:t>Topic</a:t>
                      </a:r>
                    </a:p>
                  </a:txBody>
                  <a:tcPr/>
                </a:tc>
                <a:extLst>
                  <a:ext uri="{0D108BD9-81ED-4DB2-BD59-A6C34878D82A}">
                    <a16:rowId xmlns:a16="http://schemas.microsoft.com/office/drawing/2014/main" val="1533348664"/>
                  </a:ext>
                </a:extLst>
              </a:tr>
              <a:tr h="3669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a:solidFill>
                            <a:schemeClr val="tx2"/>
                          </a:solidFill>
                          <a:latin typeface="Poppins"/>
                          <a:cs typeface="Poppins"/>
                        </a:rPr>
                        <a:t>2:00 p.m.</a:t>
                      </a:r>
                      <a:endParaRPr lang="en-US" sz="1800" b="0">
                        <a:solidFill>
                          <a:schemeClr val="tx2"/>
                        </a:solidFill>
                        <a:latin typeface="Poppins" panose="00000500000000000000" pitchFamily="2" charset="0"/>
                        <a:cs typeface="Poppins" panose="00000500000000000000" pitchFamily="2" charset="0"/>
                      </a:endParaRPr>
                    </a:p>
                  </a:txBody>
                  <a:tcPr/>
                </a:tc>
                <a:tc>
                  <a:txBody>
                    <a:bodyPr/>
                    <a:lstStyle/>
                    <a:p>
                      <a:pPr marL="0" indent="0" algn="l">
                        <a:buNone/>
                      </a:pPr>
                      <a:r>
                        <a:rPr lang="en-US" sz="1800" b="0">
                          <a:solidFill>
                            <a:schemeClr val="tx2"/>
                          </a:solidFill>
                          <a:latin typeface="Poppins"/>
                          <a:cs typeface="Poppins"/>
                        </a:rPr>
                        <a:t>I.    Welcome</a:t>
                      </a:r>
                    </a:p>
                  </a:txBody>
                  <a:tcPr/>
                </a:tc>
                <a:extLst>
                  <a:ext uri="{0D108BD9-81ED-4DB2-BD59-A6C34878D82A}">
                    <a16:rowId xmlns:a16="http://schemas.microsoft.com/office/drawing/2014/main" val="990134410"/>
                  </a:ext>
                </a:extLst>
              </a:tr>
              <a:tr h="336331">
                <a:tc>
                  <a:txBody>
                    <a:bodyPr/>
                    <a:lstStyle/>
                    <a:p>
                      <a:r>
                        <a:rPr lang="en-US" sz="1800" b="0">
                          <a:solidFill>
                            <a:schemeClr val="tx2"/>
                          </a:solidFill>
                          <a:latin typeface="Poppins"/>
                          <a:cs typeface="Poppins"/>
                        </a:rPr>
                        <a:t>2:05 p.m.</a:t>
                      </a:r>
                    </a:p>
                  </a:txBody>
                  <a:tcPr/>
                </a:tc>
                <a:tc>
                  <a:txBody>
                    <a:bodyPr/>
                    <a:lstStyle/>
                    <a:p>
                      <a:pPr algn="l"/>
                      <a:r>
                        <a:rPr lang="en-US" sz="1800" b="0">
                          <a:solidFill>
                            <a:schemeClr val="tx2"/>
                          </a:solidFill>
                          <a:latin typeface="Poppins"/>
                          <a:cs typeface="Poppins"/>
                        </a:rPr>
                        <a:t>II.   Meeting 1 Recap </a:t>
                      </a:r>
                    </a:p>
                  </a:txBody>
                  <a:tcPr/>
                </a:tc>
                <a:extLst>
                  <a:ext uri="{0D108BD9-81ED-4DB2-BD59-A6C34878D82A}">
                    <a16:rowId xmlns:a16="http://schemas.microsoft.com/office/drawing/2014/main" val="1897463981"/>
                  </a:ext>
                </a:extLst>
              </a:tr>
              <a:tr h="325821">
                <a:tc>
                  <a:txBody>
                    <a:bodyPr/>
                    <a:lstStyle/>
                    <a:p>
                      <a:pPr lvl="0">
                        <a:buNone/>
                      </a:pPr>
                      <a:r>
                        <a:rPr lang="en-US" sz="1800" b="0">
                          <a:solidFill>
                            <a:schemeClr val="tx2"/>
                          </a:solidFill>
                          <a:latin typeface="Poppins"/>
                          <a:cs typeface="Poppins"/>
                        </a:rPr>
                        <a:t>2:15 p.m.</a:t>
                      </a:r>
                    </a:p>
                  </a:txBody>
                  <a:tcPr/>
                </a:tc>
                <a:tc>
                  <a:txBody>
                    <a:bodyPr/>
                    <a:lstStyle/>
                    <a:p>
                      <a:pPr lvl="0" algn="l">
                        <a:buNone/>
                      </a:pPr>
                      <a:r>
                        <a:rPr lang="en-US" sz="1800" b="0">
                          <a:solidFill>
                            <a:schemeClr val="tx2"/>
                          </a:solidFill>
                          <a:latin typeface="Poppins"/>
                          <a:cs typeface="Poppins"/>
                        </a:rPr>
                        <a:t>III.  Healthcare Cost Growth Benchmark</a:t>
                      </a:r>
                    </a:p>
                  </a:txBody>
                  <a:tcPr/>
                </a:tc>
                <a:extLst>
                  <a:ext uri="{0D108BD9-81ED-4DB2-BD59-A6C34878D82A}">
                    <a16:rowId xmlns:a16="http://schemas.microsoft.com/office/drawing/2014/main" val="3154440967"/>
                  </a:ext>
                </a:extLst>
              </a:tr>
              <a:tr h="480482">
                <a:tc>
                  <a:txBody>
                    <a:bodyPr/>
                    <a:lstStyle/>
                    <a:p>
                      <a:pPr lvl="0">
                        <a:buNone/>
                      </a:pPr>
                      <a:endParaRPr lang="en-US" sz="1800" b="0">
                        <a:solidFill>
                          <a:schemeClr val="tx2"/>
                        </a:solidFill>
                        <a:latin typeface="Poppins"/>
                        <a:cs typeface="Poppins"/>
                      </a:endParaRPr>
                    </a:p>
                  </a:txBody>
                  <a:tcPr/>
                </a:tc>
                <a:tc>
                  <a:txBody>
                    <a:bodyPr/>
                    <a:lstStyle/>
                    <a:p>
                      <a:pPr marL="914400" lvl="1" indent="-457200" algn="l">
                        <a:buFont typeface="+mj-lt"/>
                        <a:buAutoNum type="alphaUcPeriod"/>
                      </a:pPr>
                      <a:r>
                        <a:rPr lang="en-US" sz="1800" b="0">
                          <a:solidFill>
                            <a:schemeClr val="tx2"/>
                          </a:solidFill>
                          <a:latin typeface="Poppins"/>
                          <a:cs typeface="Poppins"/>
                        </a:rPr>
                        <a:t>Review of current total healthcare expenditure (THCE) measurement methodology </a:t>
                      </a:r>
                    </a:p>
                  </a:txBody>
                  <a:tcPr/>
                </a:tc>
                <a:extLst>
                  <a:ext uri="{0D108BD9-81ED-4DB2-BD59-A6C34878D82A}">
                    <a16:rowId xmlns:a16="http://schemas.microsoft.com/office/drawing/2014/main" val="717898549"/>
                  </a:ext>
                </a:extLst>
              </a:tr>
              <a:tr h="480482">
                <a:tc>
                  <a:txBody>
                    <a:bodyPr/>
                    <a:lstStyle/>
                    <a:p>
                      <a:pPr lvl="0">
                        <a:buNone/>
                      </a:pPr>
                      <a:endParaRPr lang="en-US" sz="1800" b="0">
                        <a:solidFill>
                          <a:schemeClr val="tx2"/>
                        </a:solidFill>
                        <a:latin typeface="Poppins"/>
                        <a:cs typeface="Poppins"/>
                      </a:endParaRPr>
                    </a:p>
                  </a:txBody>
                  <a:tcPr/>
                </a:tc>
                <a:tc>
                  <a:txBody>
                    <a:bodyPr/>
                    <a:lstStyle/>
                    <a:p>
                      <a:pPr marL="914400" lvl="1" indent="-457200" algn="l">
                        <a:buFont typeface="+mj-lt"/>
                        <a:buAutoNum type="alphaUcPeriod" startAt="2"/>
                      </a:pPr>
                      <a:r>
                        <a:rPr lang="en-US" sz="1800" b="0">
                          <a:solidFill>
                            <a:schemeClr val="tx2"/>
                          </a:solidFill>
                          <a:latin typeface="Poppins"/>
                          <a:cs typeface="Poppins"/>
                        </a:rPr>
                        <a:t>Methodology for setting the 2026-2030 healthcare cost growth benchmarks​</a:t>
                      </a:r>
                    </a:p>
                    <a:p>
                      <a:pPr marL="1371600" lvl="2" indent="-457200" algn="l">
                        <a:buFont typeface="+mj-lt"/>
                        <a:buAutoNum type="romanLcPeriod"/>
                      </a:pPr>
                      <a:r>
                        <a:rPr lang="en-US" sz="1800" b="0">
                          <a:solidFill>
                            <a:schemeClr val="tx2"/>
                          </a:solidFill>
                          <a:latin typeface="Poppins"/>
                          <a:cs typeface="Poppins"/>
                        </a:rPr>
                        <a:t>Decision-making criteria for the economic indicator on which the benchmark will be based</a:t>
                      </a:r>
                    </a:p>
                    <a:p>
                      <a:pPr marL="1371600" lvl="2" indent="-457200" algn="l">
                        <a:buFont typeface="+mj-lt"/>
                        <a:buAutoNum type="romanLcPeriod"/>
                      </a:pPr>
                      <a:r>
                        <a:rPr lang="en-US" sz="1800" b="0">
                          <a:solidFill>
                            <a:schemeClr val="tx2"/>
                          </a:solidFill>
                          <a:latin typeface="Poppins"/>
                          <a:cs typeface="Poppins"/>
                        </a:rPr>
                        <a:t>Review of other states’ methodologies and values</a:t>
                      </a:r>
                    </a:p>
                    <a:p>
                      <a:pPr marL="1371600" lvl="2" indent="-457200" algn="l">
                        <a:buFont typeface="+mj-lt"/>
                        <a:buAutoNum type="romanLcPeriod"/>
                      </a:pPr>
                      <a:r>
                        <a:rPr lang="en-US" sz="1800" b="0">
                          <a:solidFill>
                            <a:schemeClr val="tx2"/>
                          </a:solidFill>
                          <a:latin typeface="Poppins"/>
                          <a:cs typeface="Poppins"/>
                        </a:rPr>
                        <a:t>Review list of indicator options in Connecticut, e.g., gross state product, potential gross state product, median income, average wage (without discussion of a value for the benchmark) </a:t>
                      </a:r>
                    </a:p>
                    <a:p>
                      <a:pPr marL="1371600" lvl="2" indent="-457200" algn="l">
                        <a:buFont typeface="+mj-lt"/>
                        <a:buAutoNum type="romanLcPeriod"/>
                      </a:pPr>
                      <a:r>
                        <a:rPr lang="en-US" sz="1800" b="0">
                          <a:solidFill>
                            <a:schemeClr val="tx2"/>
                          </a:solidFill>
                          <a:latin typeface="Poppins"/>
                          <a:cs typeface="Poppins"/>
                        </a:rPr>
                        <a:t>Historical and/or forecasted trends for indicators</a:t>
                      </a:r>
                    </a:p>
                  </a:txBody>
                  <a:tcPr/>
                </a:tc>
                <a:extLst>
                  <a:ext uri="{0D108BD9-81ED-4DB2-BD59-A6C34878D82A}">
                    <a16:rowId xmlns:a16="http://schemas.microsoft.com/office/drawing/2014/main" val="211346199"/>
                  </a:ext>
                </a:extLst>
              </a:tr>
              <a:tr h="364709">
                <a:tc>
                  <a:txBody>
                    <a:bodyPr/>
                    <a:lstStyle/>
                    <a:p>
                      <a:pPr lvl="0">
                        <a:buNone/>
                      </a:pPr>
                      <a:r>
                        <a:rPr lang="en-US" sz="1800" b="0">
                          <a:solidFill>
                            <a:schemeClr val="tx2"/>
                          </a:solidFill>
                          <a:latin typeface="Poppins"/>
                          <a:cs typeface="Poppins"/>
                        </a:rPr>
                        <a:t>3:55 p.m.</a:t>
                      </a:r>
                    </a:p>
                  </a:txBody>
                  <a:tcPr/>
                </a:tc>
                <a:tc>
                  <a:txBody>
                    <a:bodyPr/>
                    <a:lstStyle/>
                    <a:p>
                      <a:pPr lvl="0" algn="l">
                        <a:buNone/>
                      </a:pPr>
                      <a:r>
                        <a:rPr lang="en-US" sz="1800" b="0" dirty="0">
                          <a:solidFill>
                            <a:schemeClr val="tx2"/>
                          </a:solidFill>
                          <a:latin typeface="Poppins"/>
                          <a:cs typeface="Poppins"/>
                        </a:rPr>
                        <a:t>VII.  </a:t>
                      </a:r>
                      <a:r>
                        <a:rPr lang="en-US" sz="1800" b="0" i="0" u="none" strike="noStrike" noProof="0" dirty="0">
                          <a:solidFill>
                            <a:schemeClr val="tx2"/>
                          </a:solidFill>
                          <a:latin typeface="Poppins"/>
                          <a:cs typeface="Poppins"/>
                        </a:rPr>
                        <a:t>Wrap-Up, Next Steps, </a:t>
                      </a:r>
                      <a:r>
                        <a:rPr lang="en-US" sz="1800" b="0" i="0" u="none" strike="noStrike" noProof="0">
                          <a:solidFill>
                            <a:schemeClr val="tx2"/>
                          </a:solidFill>
                          <a:latin typeface="Poppins"/>
                          <a:cs typeface="Poppins"/>
                        </a:rPr>
                        <a:t>and Public Comment</a:t>
                      </a:r>
                      <a:endParaRPr lang="en-US" sz="1800" b="0" dirty="0">
                        <a:solidFill>
                          <a:schemeClr val="tx2"/>
                        </a:solidFill>
                        <a:latin typeface="Poppins"/>
                        <a:cs typeface="Poppins"/>
                      </a:endParaRPr>
                    </a:p>
                  </a:txBody>
                  <a:tcPr/>
                </a:tc>
                <a:extLst>
                  <a:ext uri="{0D108BD9-81ED-4DB2-BD59-A6C34878D82A}">
                    <a16:rowId xmlns:a16="http://schemas.microsoft.com/office/drawing/2014/main" val="103051236"/>
                  </a:ext>
                </a:extLst>
              </a:tr>
              <a:tr h="325821">
                <a:tc>
                  <a:txBody>
                    <a:bodyPr/>
                    <a:lstStyle/>
                    <a:p>
                      <a:r>
                        <a:rPr lang="en-US" sz="1800" b="0">
                          <a:solidFill>
                            <a:schemeClr val="tx2"/>
                          </a:solidFill>
                          <a:latin typeface="Poppins"/>
                          <a:cs typeface="Poppins"/>
                        </a:rPr>
                        <a:t>4:00 p.m.</a:t>
                      </a:r>
                    </a:p>
                  </a:txBody>
                  <a:tcPr/>
                </a:tc>
                <a:tc>
                  <a:txBody>
                    <a:bodyPr/>
                    <a:lstStyle/>
                    <a:p>
                      <a:pPr algn="l"/>
                      <a:r>
                        <a:rPr lang="en-US" sz="1800" b="0" dirty="0">
                          <a:solidFill>
                            <a:schemeClr val="tx2"/>
                          </a:solidFill>
                          <a:latin typeface="Poppins"/>
                          <a:cs typeface="Poppins"/>
                        </a:rPr>
                        <a:t>VIII. </a:t>
                      </a:r>
                      <a:r>
                        <a:rPr lang="en-US" sz="1800" b="0" i="0" u="none" strike="noStrike" noProof="0" dirty="0">
                          <a:solidFill>
                            <a:schemeClr val="tx2"/>
                          </a:solidFill>
                          <a:latin typeface="Poppins"/>
                          <a:cs typeface="Poppins"/>
                        </a:rPr>
                        <a:t>Adjournment</a:t>
                      </a:r>
                      <a:endParaRPr lang="en-US" sz="1800" b="0" dirty="0">
                        <a:solidFill>
                          <a:schemeClr val="tx2"/>
                        </a:solidFill>
                        <a:latin typeface="Poppins"/>
                        <a:cs typeface="Poppins"/>
                      </a:endParaRPr>
                    </a:p>
                  </a:txBody>
                  <a:tcPr/>
                </a:tc>
                <a:extLst>
                  <a:ext uri="{0D108BD9-81ED-4DB2-BD59-A6C34878D82A}">
                    <a16:rowId xmlns:a16="http://schemas.microsoft.com/office/drawing/2014/main" val="581378331"/>
                  </a:ext>
                </a:extLst>
              </a:tr>
            </a:tbl>
          </a:graphicData>
        </a:graphic>
      </p:graphicFrame>
    </p:spTree>
    <p:extLst>
      <p:ext uri="{BB962C8B-B14F-4D97-AF65-F5344CB8AC3E}">
        <p14:creationId xmlns:p14="http://schemas.microsoft.com/office/powerpoint/2010/main" val="1851596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05740-AB10-FB04-750D-4750FAA083C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81F3EE5-787B-704A-0F08-06EDA7A42E59}"/>
              </a:ext>
            </a:extLst>
          </p:cNvPr>
          <p:cNvSpPr>
            <a:spLocks noGrp="1"/>
          </p:cNvSpPr>
          <p:nvPr>
            <p:ph type="body" sz="quarter" idx="10"/>
          </p:nvPr>
        </p:nvSpPr>
        <p:spPr>
          <a:xfrm>
            <a:off x="642923" y="3051065"/>
            <a:ext cx="6857471" cy="755869"/>
          </a:xfrm>
        </p:spPr>
        <p:txBody>
          <a:bodyPr/>
          <a:lstStyle/>
          <a:p>
            <a:r>
              <a:rPr lang="en-US">
                <a:latin typeface="Poppins" panose="00000500000000000000" pitchFamily="2" charset="0"/>
                <a:cs typeface="Poppins" panose="00000500000000000000" pitchFamily="2" charset="0"/>
              </a:rPr>
              <a:t>II. Meeting Recap </a:t>
            </a:r>
          </a:p>
        </p:txBody>
      </p:sp>
    </p:spTree>
    <p:extLst>
      <p:ext uri="{BB962C8B-B14F-4D97-AF65-F5344CB8AC3E}">
        <p14:creationId xmlns:p14="http://schemas.microsoft.com/office/powerpoint/2010/main" val="2863208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AE794-6AB1-6923-A7FC-1D705250D43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2D3F111-EBE6-74F5-6A7F-85BEDDECDDF1}"/>
              </a:ext>
            </a:extLst>
          </p:cNvPr>
          <p:cNvSpPr>
            <a:spLocks noGrp="1"/>
          </p:cNvSpPr>
          <p:nvPr>
            <p:ph type="body" sz="quarter" idx="10"/>
          </p:nvPr>
        </p:nvSpPr>
        <p:spPr/>
        <p:txBody>
          <a:bodyPr/>
          <a:lstStyle/>
          <a:p>
            <a:r>
              <a:rPr lang="en-US"/>
              <a:t>Technical Team Meeting #1 Recap </a:t>
            </a:r>
          </a:p>
        </p:txBody>
      </p:sp>
      <p:sp>
        <p:nvSpPr>
          <p:cNvPr id="4" name="Text Placeholder 3">
            <a:extLst>
              <a:ext uri="{FF2B5EF4-FFF2-40B4-BE49-F238E27FC236}">
                <a16:creationId xmlns:a16="http://schemas.microsoft.com/office/drawing/2014/main" id="{8206535E-80D3-2A81-B48A-3E79EAAABAF8}"/>
              </a:ext>
            </a:extLst>
          </p:cNvPr>
          <p:cNvSpPr>
            <a:spLocks noGrp="1"/>
          </p:cNvSpPr>
          <p:nvPr>
            <p:ph type="body" sz="quarter" idx="12"/>
          </p:nvPr>
        </p:nvSpPr>
        <p:spPr>
          <a:xfrm>
            <a:off x="524691" y="1364002"/>
            <a:ext cx="11061700" cy="4670316"/>
          </a:xfrm>
        </p:spPr>
        <p:txBody>
          <a:bodyPr/>
          <a:lstStyle/>
          <a:p>
            <a:pPr>
              <a:spcAft>
                <a:spcPts val="1200"/>
              </a:spcAft>
            </a:pPr>
            <a:r>
              <a:rPr lang="en-US"/>
              <a:t>During the first meeting, OHS reviewed the charge and objectives of the Technical Team and presented a plan for achieving them. </a:t>
            </a:r>
          </a:p>
          <a:p>
            <a:pPr>
              <a:spcAft>
                <a:spcPts val="1200"/>
              </a:spcAft>
            </a:pPr>
            <a:r>
              <a:rPr lang="en-US"/>
              <a:t>We also reviewed background information about healthcare cost growth benchmarks and primary care spending targets in Connecticut and other states, including</a:t>
            </a:r>
          </a:p>
          <a:p>
            <a:pPr lvl="1"/>
            <a:r>
              <a:rPr lang="en-US"/>
              <a:t>Connecticut’s legislation and governance structure </a:t>
            </a:r>
          </a:p>
          <a:p>
            <a:pPr lvl="1"/>
            <a:r>
              <a:rPr lang="en-US"/>
              <a:t>Spending performance to date in Connecticut and in other states</a:t>
            </a:r>
          </a:p>
          <a:p>
            <a:pPr lvl="1"/>
            <a:r>
              <a:rPr lang="en-US"/>
              <a:t>Equity considerations in benchmark programs</a:t>
            </a:r>
          </a:p>
          <a:p>
            <a:pPr marL="457200" lvl="1" indent="0">
              <a:buNone/>
            </a:pPr>
            <a:endParaRPr lang="en-US"/>
          </a:p>
          <a:p>
            <a:pPr lvl="1"/>
            <a:endParaRPr lang="en-US"/>
          </a:p>
          <a:p>
            <a:pPr lvl="1"/>
            <a:endParaRPr lang="en-US"/>
          </a:p>
        </p:txBody>
      </p:sp>
      <p:sp>
        <p:nvSpPr>
          <p:cNvPr id="5" name="Text Placeholder 4">
            <a:extLst>
              <a:ext uri="{FF2B5EF4-FFF2-40B4-BE49-F238E27FC236}">
                <a16:creationId xmlns:a16="http://schemas.microsoft.com/office/drawing/2014/main" id="{8C691749-8A45-3460-6675-B8BA1E811ECA}"/>
              </a:ext>
            </a:extLst>
          </p:cNvPr>
          <p:cNvSpPr>
            <a:spLocks noGrp="1"/>
          </p:cNvSpPr>
          <p:nvPr>
            <p:ph type="body" sz="quarter" idx="13"/>
          </p:nvPr>
        </p:nvSpPr>
        <p:spPr/>
        <p:txBody>
          <a:bodyPr/>
          <a:lstStyle/>
          <a:p>
            <a:r>
              <a:rPr lang="en-US"/>
              <a:t>Technical Team Meeting #1 Recap </a:t>
            </a:r>
          </a:p>
        </p:txBody>
      </p:sp>
    </p:spTree>
    <p:extLst>
      <p:ext uri="{BB962C8B-B14F-4D97-AF65-F5344CB8AC3E}">
        <p14:creationId xmlns:p14="http://schemas.microsoft.com/office/powerpoint/2010/main" val="3752612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9FA7E7-1653-7DB7-8411-97D64CC1E8A1}"/>
              </a:ext>
            </a:extLst>
          </p:cNvPr>
          <p:cNvSpPr>
            <a:spLocks noGrp="1"/>
          </p:cNvSpPr>
          <p:nvPr>
            <p:ph type="body" sz="quarter" idx="10"/>
          </p:nvPr>
        </p:nvSpPr>
        <p:spPr/>
        <p:txBody>
          <a:bodyPr/>
          <a:lstStyle/>
          <a:p>
            <a:r>
              <a:rPr lang="en-US"/>
              <a:t>Meeting #1 Recap: Action Items</a:t>
            </a:r>
          </a:p>
        </p:txBody>
      </p:sp>
      <p:sp>
        <p:nvSpPr>
          <p:cNvPr id="4" name="Text Placeholder 3">
            <a:extLst>
              <a:ext uri="{FF2B5EF4-FFF2-40B4-BE49-F238E27FC236}">
                <a16:creationId xmlns:a16="http://schemas.microsoft.com/office/drawing/2014/main" id="{E7962945-5D46-721A-8A23-05B58C03605E}"/>
              </a:ext>
            </a:extLst>
          </p:cNvPr>
          <p:cNvSpPr>
            <a:spLocks noGrp="1"/>
          </p:cNvSpPr>
          <p:nvPr>
            <p:ph type="body" sz="quarter" idx="12"/>
          </p:nvPr>
        </p:nvSpPr>
        <p:spPr>
          <a:xfrm>
            <a:off x="524691" y="1211262"/>
            <a:ext cx="11061700" cy="4922838"/>
          </a:xfrm>
        </p:spPr>
        <p:txBody>
          <a:bodyPr/>
          <a:lstStyle/>
          <a:p>
            <a:pPr>
              <a:spcAft>
                <a:spcPts val="300"/>
              </a:spcAft>
            </a:pPr>
            <a:r>
              <a:rPr lang="en-US" dirty="0"/>
              <a:t>OHS sent the following additional information to the Technical Team in response to requests and discussion;  </a:t>
            </a:r>
          </a:p>
          <a:p>
            <a:pPr lvl="1">
              <a:buFont typeface="Wingdings" panose="05000000000000000000" pitchFamily="2" charset="2"/>
              <a:buChar char="Ø"/>
            </a:pPr>
            <a:r>
              <a:rPr lang="en-US" dirty="0"/>
              <a:t>OHS’s October report to the General Assembly, which includes legislative recommendations for meeting healthcare spending benchmarks. </a:t>
            </a:r>
          </a:p>
          <a:p>
            <a:pPr lvl="1">
              <a:spcAft>
                <a:spcPts val="1200"/>
              </a:spcAft>
              <a:buFont typeface="Wingdings" panose="05000000000000000000" pitchFamily="2" charset="2"/>
              <a:buChar char="Ø"/>
            </a:pPr>
            <a:r>
              <a:rPr lang="en-US" dirty="0"/>
              <a:t>Reports and data on primary care spending</a:t>
            </a:r>
          </a:p>
          <a:p>
            <a:pPr>
              <a:spcAft>
                <a:spcPts val="300"/>
              </a:spcAft>
            </a:pPr>
            <a:r>
              <a:rPr lang="en-US" dirty="0"/>
              <a:t>OHS also compiled information showing comparative state cost growth rates and per capita cost in response to the meeting discussion.</a:t>
            </a:r>
          </a:p>
          <a:p>
            <a:pPr lvl="1">
              <a:buFont typeface="Wingdings" panose="05000000000000000000" pitchFamily="2" charset="2"/>
              <a:buChar char="Ø"/>
            </a:pPr>
            <a:r>
              <a:rPr lang="en-US" sz="2400" dirty="0"/>
              <a:t>The next few slides </a:t>
            </a:r>
            <a:r>
              <a:rPr lang="en-US" dirty="0"/>
              <a:t>display</a:t>
            </a:r>
            <a:r>
              <a:rPr lang="en-US" sz="2400" dirty="0"/>
              <a:t> the average cost growth rate from 2019-2022 by state, alongside the 2022 PMPY spending. </a:t>
            </a:r>
          </a:p>
          <a:p>
            <a:pPr lvl="1">
              <a:buFont typeface="Wingdings" panose="05000000000000000000" pitchFamily="2" charset="2"/>
              <a:buChar char="Ø"/>
            </a:pPr>
            <a:r>
              <a:rPr lang="en-US" sz="2400" dirty="0"/>
              <a:t>This is shown for the statewide THCE and </a:t>
            </a:r>
            <a:r>
              <a:rPr lang="en-US" sz="2400"/>
              <a:t>by market.</a:t>
            </a:r>
            <a:endParaRPr lang="en-US" dirty="0"/>
          </a:p>
          <a:p>
            <a:endParaRPr lang="en-US" dirty="0"/>
          </a:p>
        </p:txBody>
      </p:sp>
      <p:sp>
        <p:nvSpPr>
          <p:cNvPr id="5" name="Text Placeholder 4">
            <a:extLst>
              <a:ext uri="{FF2B5EF4-FFF2-40B4-BE49-F238E27FC236}">
                <a16:creationId xmlns:a16="http://schemas.microsoft.com/office/drawing/2014/main" id="{260CC330-84A2-D1AF-64CC-4DCB4F04BD5C}"/>
              </a:ext>
            </a:extLst>
          </p:cNvPr>
          <p:cNvSpPr>
            <a:spLocks noGrp="1"/>
          </p:cNvSpPr>
          <p:nvPr>
            <p:ph type="body" sz="quarter" idx="13"/>
          </p:nvPr>
        </p:nvSpPr>
        <p:spPr/>
        <p:txBody>
          <a:bodyPr/>
          <a:lstStyle/>
          <a:p>
            <a:r>
              <a:rPr lang="en-US"/>
              <a:t>Meeting #1 Recap: Action Items</a:t>
            </a:r>
          </a:p>
        </p:txBody>
      </p:sp>
    </p:spTree>
    <p:extLst>
      <p:ext uri="{BB962C8B-B14F-4D97-AF65-F5344CB8AC3E}">
        <p14:creationId xmlns:p14="http://schemas.microsoft.com/office/powerpoint/2010/main" val="39968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67C482-1635-BAE4-75D8-34B830A34DA6}"/>
              </a:ext>
            </a:extLst>
          </p:cNvPr>
          <p:cNvSpPr>
            <a:spLocks noGrp="1"/>
          </p:cNvSpPr>
          <p:nvPr>
            <p:ph type="body" sz="quarter" idx="10"/>
          </p:nvPr>
        </p:nvSpPr>
        <p:spPr>
          <a:xfrm>
            <a:off x="524691" y="104669"/>
            <a:ext cx="10060823" cy="539743"/>
          </a:xfrm>
        </p:spPr>
        <p:txBody>
          <a:bodyPr/>
          <a:lstStyle/>
          <a:p>
            <a:r>
              <a:rPr lang="en-US"/>
              <a:t>Comparative Cost Growth Rates and Per Capita Costs: Statewide THCE </a:t>
            </a:r>
          </a:p>
        </p:txBody>
      </p:sp>
      <p:sp>
        <p:nvSpPr>
          <p:cNvPr id="4" name="Text Placeholder 3">
            <a:extLst>
              <a:ext uri="{FF2B5EF4-FFF2-40B4-BE49-F238E27FC236}">
                <a16:creationId xmlns:a16="http://schemas.microsoft.com/office/drawing/2014/main" id="{3B69CA82-BCD5-CEA5-04B7-2D47BFEDDBA5}"/>
              </a:ext>
            </a:extLst>
          </p:cNvPr>
          <p:cNvSpPr>
            <a:spLocks noGrp="1"/>
          </p:cNvSpPr>
          <p:nvPr>
            <p:ph type="body" sz="quarter" idx="12"/>
          </p:nvPr>
        </p:nvSpPr>
        <p:spPr>
          <a:xfrm>
            <a:off x="157656" y="1593850"/>
            <a:ext cx="3491468" cy="4512660"/>
          </a:xfrm>
        </p:spPr>
        <p:txBody>
          <a:bodyPr>
            <a:normAutofit/>
          </a:bodyPr>
          <a:lstStyle/>
          <a:p>
            <a:pPr>
              <a:spcAft>
                <a:spcPts val="600"/>
              </a:spcAft>
            </a:pPr>
            <a:r>
              <a:rPr lang="en-US" sz="2400" dirty="0"/>
              <a:t>The average cost growth rate for 2019-2022 is shown along the x-axis, in ascending order. </a:t>
            </a:r>
          </a:p>
          <a:p>
            <a:r>
              <a:rPr lang="en-US" sz="2400" dirty="0"/>
              <a:t>The y-axis represents 2022 per member per year (PMPY) costs.</a:t>
            </a:r>
          </a:p>
        </p:txBody>
      </p:sp>
      <p:sp>
        <p:nvSpPr>
          <p:cNvPr id="5" name="Text Placeholder 4">
            <a:extLst>
              <a:ext uri="{FF2B5EF4-FFF2-40B4-BE49-F238E27FC236}">
                <a16:creationId xmlns:a16="http://schemas.microsoft.com/office/drawing/2014/main" id="{4AAC09C9-184A-CC7A-7AA6-9B6BFED1F496}"/>
              </a:ext>
            </a:extLst>
          </p:cNvPr>
          <p:cNvSpPr>
            <a:spLocks noGrp="1"/>
          </p:cNvSpPr>
          <p:nvPr>
            <p:ph type="body" sz="quarter" idx="13"/>
          </p:nvPr>
        </p:nvSpPr>
        <p:spPr/>
        <p:txBody>
          <a:bodyPr/>
          <a:lstStyle/>
          <a:p>
            <a:r>
              <a:rPr lang="en-US"/>
              <a:t>Comparative Cost Growth Rates and Per Capita Costs: Statewide THCE </a:t>
            </a:r>
          </a:p>
        </p:txBody>
      </p:sp>
      <p:pic>
        <p:nvPicPr>
          <p:cNvPr id="10" name="Picture 9">
            <a:extLst>
              <a:ext uri="{FF2B5EF4-FFF2-40B4-BE49-F238E27FC236}">
                <a16:creationId xmlns:a16="http://schemas.microsoft.com/office/drawing/2014/main" id="{0ED0E548-B450-EA2C-DE48-89D3BA86909A}"/>
              </a:ext>
            </a:extLst>
          </p:cNvPr>
          <p:cNvPicPr>
            <a:picLocks noChangeAspect="1"/>
          </p:cNvPicPr>
          <p:nvPr/>
        </p:nvPicPr>
        <p:blipFill>
          <a:blip r:embed="rId3"/>
          <a:stretch>
            <a:fillRect/>
          </a:stretch>
        </p:blipFill>
        <p:spPr>
          <a:xfrm>
            <a:off x="3922729" y="1121042"/>
            <a:ext cx="8027533" cy="5187022"/>
          </a:xfrm>
          <a:prstGeom prst="rect">
            <a:avLst/>
          </a:prstGeom>
        </p:spPr>
      </p:pic>
    </p:spTree>
    <p:extLst>
      <p:ext uri="{BB962C8B-B14F-4D97-AF65-F5344CB8AC3E}">
        <p14:creationId xmlns:p14="http://schemas.microsoft.com/office/powerpoint/2010/main" val="517046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88FC29-9E31-A389-E2C7-19F249EF3361}"/>
              </a:ext>
            </a:extLst>
          </p:cNvPr>
          <p:cNvSpPr>
            <a:spLocks noGrp="1"/>
          </p:cNvSpPr>
          <p:nvPr>
            <p:ph type="body" sz="quarter" idx="10"/>
          </p:nvPr>
        </p:nvSpPr>
        <p:spPr>
          <a:xfrm>
            <a:off x="524691" y="275817"/>
            <a:ext cx="10060823" cy="539743"/>
          </a:xfrm>
        </p:spPr>
        <p:txBody>
          <a:bodyPr/>
          <a:lstStyle/>
          <a:p>
            <a:r>
              <a:rPr lang="en-US" dirty="0"/>
              <a:t>Comparative Cost Growth Rates and Per Capita Costs: Commercial Market </a:t>
            </a:r>
          </a:p>
          <a:p>
            <a:endParaRPr lang="en-US" dirty="0"/>
          </a:p>
        </p:txBody>
      </p:sp>
      <p:sp>
        <p:nvSpPr>
          <p:cNvPr id="5" name="Text Placeholder 4">
            <a:extLst>
              <a:ext uri="{FF2B5EF4-FFF2-40B4-BE49-F238E27FC236}">
                <a16:creationId xmlns:a16="http://schemas.microsoft.com/office/drawing/2014/main" id="{402166B2-ADCC-4538-06C1-1846029E5751}"/>
              </a:ext>
            </a:extLst>
          </p:cNvPr>
          <p:cNvSpPr>
            <a:spLocks noGrp="1"/>
          </p:cNvSpPr>
          <p:nvPr>
            <p:ph type="body" sz="quarter" idx="13"/>
          </p:nvPr>
        </p:nvSpPr>
        <p:spPr/>
        <p:txBody>
          <a:bodyPr/>
          <a:lstStyle/>
          <a:p>
            <a:r>
              <a:rPr lang="en-US" dirty="0"/>
              <a:t>Comparative Cost Growth Rates and Per Capita Costs: Commercial Market </a:t>
            </a:r>
          </a:p>
        </p:txBody>
      </p:sp>
      <p:pic>
        <p:nvPicPr>
          <p:cNvPr id="8" name="Picture 7">
            <a:extLst>
              <a:ext uri="{FF2B5EF4-FFF2-40B4-BE49-F238E27FC236}">
                <a16:creationId xmlns:a16="http://schemas.microsoft.com/office/drawing/2014/main" id="{08305815-F55F-EC3B-F766-E36F9C34A51A}"/>
              </a:ext>
            </a:extLst>
          </p:cNvPr>
          <p:cNvPicPr>
            <a:picLocks noChangeAspect="1"/>
          </p:cNvPicPr>
          <p:nvPr/>
        </p:nvPicPr>
        <p:blipFill>
          <a:blip r:embed="rId3"/>
          <a:stretch>
            <a:fillRect/>
          </a:stretch>
        </p:blipFill>
        <p:spPr>
          <a:xfrm>
            <a:off x="1536245" y="1312610"/>
            <a:ext cx="9119509" cy="4999701"/>
          </a:xfrm>
          <a:prstGeom prst="rect">
            <a:avLst/>
          </a:prstGeom>
        </p:spPr>
      </p:pic>
    </p:spTree>
    <p:extLst>
      <p:ext uri="{BB962C8B-B14F-4D97-AF65-F5344CB8AC3E}">
        <p14:creationId xmlns:p14="http://schemas.microsoft.com/office/powerpoint/2010/main" val="1581375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C1BE06E-FAAE-4EBD-E794-9F50162E64C4}"/>
              </a:ext>
            </a:extLst>
          </p:cNvPr>
          <p:cNvSpPr>
            <a:spLocks noGrp="1"/>
          </p:cNvSpPr>
          <p:nvPr>
            <p:ph type="body" sz="quarter" idx="10"/>
          </p:nvPr>
        </p:nvSpPr>
        <p:spPr>
          <a:xfrm>
            <a:off x="524691" y="288932"/>
            <a:ext cx="10060823" cy="539743"/>
          </a:xfrm>
        </p:spPr>
        <p:txBody>
          <a:bodyPr/>
          <a:lstStyle/>
          <a:p>
            <a:r>
              <a:rPr lang="en-US" dirty="0"/>
              <a:t>Comparative Cost Growth Rates and Per Capita Costs: Medicaid Market </a:t>
            </a:r>
          </a:p>
          <a:p>
            <a:endParaRPr lang="en-US" dirty="0"/>
          </a:p>
        </p:txBody>
      </p:sp>
      <p:sp>
        <p:nvSpPr>
          <p:cNvPr id="4" name="Text Placeholder 3">
            <a:extLst>
              <a:ext uri="{FF2B5EF4-FFF2-40B4-BE49-F238E27FC236}">
                <a16:creationId xmlns:a16="http://schemas.microsoft.com/office/drawing/2014/main" id="{0413882D-622E-FD85-556D-556FD13E7CDD}"/>
              </a:ext>
            </a:extLst>
          </p:cNvPr>
          <p:cNvSpPr>
            <a:spLocks noGrp="1"/>
          </p:cNvSpPr>
          <p:nvPr>
            <p:ph type="body" sz="quarter" idx="12"/>
          </p:nvPr>
        </p:nvSpPr>
        <p:spPr>
          <a:xfrm>
            <a:off x="210831" y="1593850"/>
            <a:ext cx="2971726" cy="4435475"/>
          </a:xfrm>
        </p:spPr>
        <p:txBody>
          <a:bodyPr/>
          <a:lstStyle/>
          <a:p>
            <a:r>
              <a:rPr lang="en-US" sz="2400" dirty="0"/>
              <a:t>Connecticut is the only state of those shown that does not have Medicaid managed care.</a:t>
            </a:r>
          </a:p>
          <a:p>
            <a:pPr marL="0" indent="0">
              <a:buNone/>
            </a:pPr>
            <a:endParaRPr lang="en-US" sz="2400" dirty="0"/>
          </a:p>
          <a:p>
            <a:endParaRPr lang="en-US" sz="2400" dirty="0"/>
          </a:p>
        </p:txBody>
      </p:sp>
      <p:sp>
        <p:nvSpPr>
          <p:cNvPr id="5" name="Text Placeholder 4">
            <a:extLst>
              <a:ext uri="{FF2B5EF4-FFF2-40B4-BE49-F238E27FC236}">
                <a16:creationId xmlns:a16="http://schemas.microsoft.com/office/drawing/2014/main" id="{1F9CEBDC-7718-EFE7-2EAC-FD4D995600AB}"/>
              </a:ext>
            </a:extLst>
          </p:cNvPr>
          <p:cNvSpPr>
            <a:spLocks noGrp="1"/>
          </p:cNvSpPr>
          <p:nvPr>
            <p:ph type="body" sz="quarter" idx="13"/>
          </p:nvPr>
        </p:nvSpPr>
        <p:spPr/>
        <p:txBody>
          <a:bodyPr/>
          <a:lstStyle/>
          <a:p>
            <a:r>
              <a:rPr lang="en-US" dirty="0"/>
              <a:t>Comparative Cost Growth Rates and Per Capita Costs: Medicaid Market</a:t>
            </a:r>
          </a:p>
        </p:txBody>
      </p:sp>
      <p:pic>
        <p:nvPicPr>
          <p:cNvPr id="7" name="Picture 6">
            <a:extLst>
              <a:ext uri="{FF2B5EF4-FFF2-40B4-BE49-F238E27FC236}">
                <a16:creationId xmlns:a16="http://schemas.microsoft.com/office/drawing/2014/main" id="{343D6EFF-81BD-C769-654B-B1EEFECC6857}"/>
              </a:ext>
            </a:extLst>
          </p:cNvPr>
          <p:cNvPicPr>
            <a:picLocks noChangeAspect="1"/>
          </p:cNvPicPr>
          <p:nvPr/>
        </p:nvPicPr>
        <p:blipFill>
          <a:blip r:embed="rId2"/>
          <a:stretch>
            <a:fillRect/>
          </a:stretch>
        </p:blipFill>
        <p:spPr>
          <a:xfrm>
            <a:off x="3330041" y="1401697"/>
            <a:ext cx="8169348" cy="4426080"/>
          </a:xfrm>
          <a:prstGeom prst="rect">
            <a:avLst/>
          </a:prstGeom>
        </p:spPr>
      </p:pic>
    </p:spTree>
    <p:extLst>
      <p:ext uri="{BB962C8B-B14F-4D97-AF65-F5344CB8AC3E}">
        <p14:creationId xmlns:p14="http://schemas.microsoft.com/office/powerpoint/2010/main" val="3064893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445E9-8E4C-FDF2-5C6A-DF6D9465693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3ACB402-7A9B-9E43-B8DF-66B74C372119}"/>
              </a:ext>
            </a:extLst>
          </p:cNvPr>
          <p:cNvSpPr>
            <a:spLocks noGrp="1"/>
          </p:cNvSpPr>
          <p:nvPr>
            <p:ph type="body" sz="quarter" idx="10"/>
          </p:nvPr>
        </p:nvSpPr>
        <p:spPr>
          <a:xfrm>
            <a:off x="566732" y="117899"/>
            <a:ext cx="10060823" cy="539743"/>
          </a:xfrm>
        </p:spPr>
        <p:txBody>
          <a:bodyPr/>
          <a:lstStyle/>
          <a:p>
            <a:r>
              <a:rPr lang="en-US" dirty="0"/>
              <a:t>Comparative Cost Growth Rates and Per Capita Costs: Medicare Market </a:t>
            </a:r>
          </a:p>
          <a:p>
            <a:endParaRPr lang="en-US" dirty="0"/>
          </a:p>
        </p:txBody>
      </p:sp>
      <p:sp>
        <p:nvSpPr>
          <p:cNvPr id="11" name="Text Placeholder 10">
            <a:extLst>
              <a:ext uri="{FF2B5EF4-FFF2-40B4-BE49-F238E27FC236}">
                <a16:creationId xmlns:a16="http://schemas.microsoft.com/office/drawing/2014/main" id="{2B27C2E3-BA81-7BAD-8610-52FF20504338}"/>
              </a:ext>
            </a:extLst>
          </p:cNvPr>
          <p:cNvSpPr>
            <a:spLocks noGrp="1"/>
          </p:cNvSpPr>
          <p:nvPr>
            <p:ph type="body" sz="quarter" idx="13"/>
          </p:nvPr>
        </p:nvSpPr>
        <p:spPr/>
        <p:txBody>
          <a:bodyPr/>
          <a:lstStyle/>
          <a:p>
            <a:r>
              <a:rPr lang="en-US"/>
              <a:t>Comparative Cost Growth Rates and Per Capita Costs: Medicare Market </a:t>
            </a:r>
          </a:p>
        </p:txBody>
      </p:sp>
      <p:pic>
        <p:nvPicPr>
          <p:cNvPr id="7" name="Picture 6">
            <a:extLst>
              <a:ext uri="{FF2B5EF4-FFF2-40B4-BE49-F238E27FC236}">
                <a16:creationId xmlns:a16="http://schemas.microsoft.com/office/drawing/2014/main" id="{F83BCB8E-EC8D-EE10-C592-C6A4F2BE2B2C}"/>
              </a:ext>
            </a:extLst>
          </p:cNvPr>
          <p:cNvPicPr>
            <a:picLocks noChangeAspect="1"/>
          </p:cNvPicPr>
          <p:nvPr/>
        </p:nvPicPr>
        <p:blipFill>
          <a:blip r:embed="rId2"/>
          <a:stretch>
            <a:fillRect/>
          </a:stretch>
        </p:blipFill>
        <p:spPr>
          <a:xfrm>
            <a:off x="1444221" y="1239615"/>
            <a:ext cx="9183334" cy="4975448"/>
          </a:xfrm>
          <a:prstGeom prst="rect">
            <a:avLst/>
          </a:prstGeom>
        </p:spPr>
      </p:pic>
    </p:spTree>
    <p:extLst>
      <p:ext uri="{BB962C8B-B14F-4D97-AF65-F5344CB8AC3E}">
        <p14:creationId xmlns:p14="http://schemas.microsoft.com/office/powerpoint/2010/main" val="1515897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A5F018-787D-0970-BF7A-697F1553A55B}"/>
              </a:ext>
            </a:extLst>
          </p:cNvPr>
          <p:cNvSpPr>
            <a:spLocks noGrp="1"/>
          </p:cNvSpPr>
          <p:nvPr>
            <p:ph type="body" sz="quarter" idx="10"/>
          </p:nvPr>
        </p:nvSpPr>
        <p:spPr>
          <a:xfrm>
            <a:off x="642923" y="3051065"/>
            <a:ext cx="11443974" cy="755869"/>
          </a:xfrm>
        </p:spPr>
        <p:txBody>
          <a:bodyPr/>
          <a:lstStyle/>
          <a:p>
            <a:r>
              <a:rPr lang="en-US" b="1">
                <a:latin typeface="Poppins" panose="00000500000000000000" pitchFamily="2" charset="0"/>
                <a:cs typeface="Poppins" panose="00000500000000000000" pitchFamily="2" charset="0"/>
              </a:rPr>
              <a:t>III. Healthcare Cost Growth Benchmark</a:t>
            </a:r>
          </a:p>
        </p:txBody>
      </p:sp>
    </p:spTree>
    <p:extLst>
      <p:ext uri="{BB962C8B-B14F-4D97-AF65-F5344CB8AC3E}">
        <p14:creationId xmlns:p14="http://schemas.microsoft.com/office/powerpoint/2010/main" val="1426411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3B73F6-97E9-0BA5-87B7-66D59D3632C7}"/>
              </a:ext>
            </a:extLst>
          </p:cNvPr>
          <p:cNvSpPr>
            <a:spLocks noGrp="1"/>
          </p:cNvSpPr>
          <p:nvPr>
            <p:ph type="body" sz="quarter" idx="10"/>
          </p:nvPr>
        </p:nvSpPr>
        <p:spPr>
          <a:xfrm>
            <a:off x="524691" y="2109157"/>
            <a:ext cx="11266975" cy="306497"/>
          </a:xfrm>
        </p:spPr>
        <p:txBody>
          <a:bodyPr/>
          <a:lstStyle/>
          <a:p>
            <a:r>
              <a:rPr lang="en-US" sz="4400">
                <a:latin typeface="Poppins" panose="00000500000000000000" pitchFamily="2" charset="0"/>
                <a:cs typeface="Poppins" panose="00000500000000000000" pitchFamily="2" charset="0"/>
              </a:rPr>
              <a:t>A. Review of current total healthcare expenditure (THCE) measurement methodology </a:t>
            </a:r>
          </a:p>
          <a:p>
            <a:endParaRPr lang="en-US" sz="4400"/>
          </a:p>
        </p:txBody>
      </p:sp>
    </p:spTree>
    <p:extLst>
      <p:ext uri="{BB962C8B-B14F-4D97-AF65-F5344CB8AC3E}">
        <p14:creationId xmlns:p14="http://schemas.microsoft.com/office/powerpoint/2010/main" val="1047448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5D3AB-F3A5-42D3-8443-9CD1C32F6FE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ADFE984-F5B0-B8AA-38D8-1351037D327C}"/>
              </a:ext>
            </a:extLst>
          </p:cNvPr>
          <p:cNvSpPr>
            <a:spLocks noGrp="1"/>
          </p:cNvSpPr>
          <p:nvPr>
            <p:ph type="body" sz="quarter" idx="10"/>
          </p:nvPr>
        </p:nvSpPr>
        <p:spPr>
          <a:xfrm>
            <a:off x="525463" y="457200"/>
            <a:ext cx="11061700" cy="539750"/>
          </a:xfrm>
        </p:spPr>
        <p:txBody>
          <a:bodyPr/>
          <a:lstStyle/>
          <a:p>
            <a:r>
              <a:rPr lang="en-US"/>
              <a:t>Current Total Healthcare Expenditure Measurement Methodology: Review  </a:t>
            </a:r>
          </a:p>
        </p:txBody>
      </p:sp>
      <p:sp>
        <p:nvSpPr>
          <p:cNvPr id="4" name="Text Placeholder 3">
            <a:extLst>
              <a:ext uri="{FF2B5EF4-FFF2-40B4-BE49-F238E27FC236}">
                <a16:creationId xmlns:a16="http://schemas.microsoft.com/office/drawing/2014/main" id="{E69A4867-D2D9-B2A2-4647-B38D6C47C4DA}"/>
              </a:ext>
            </a:extLst>
          </p:cNvPr>
          <p:cNvSpPr>
            <a:spLocks noGrp="1"/>
          </p:cNvSpPr>
          <p:nvPr>
            <p:ph type="body" sz="quarter" idx="12"/>
          </p:nvPr>
        </p:nvSpPr>
        <p:spPr>
          <a:xfrm>
            <a:off x="525463" y="1593850"/>
            <a:ext cx="11061700" cy="4435475"/>
          </a:xfrm>
        </p:spPr>
        <p:txBody>
          <a:bodyPr>
            <a:normAutofit/>
          </a:bodyPr>
          <a:lstStyle/>
          <a:p>
            <a:pPr marL="514350" indent="-514350">
              <a:buFont typeface="+mj-lt"/>
              <a:buAutoNum type="arabicPeriod"/>
            </a:pPr>
            <a:r>
              <a:rPr lang="en-US"/>
              <a:t>Defining total healthcare expenditures (THCE)</a:t>
            </a:r>
          </a:p>
          <a:p>
            <a:pPr marL="514350" indent="-514350">
              <a:buFont typeface="+mj-lt"/>
              <a:buAutoNum type="arabicPeriod"/>
            </a:pPr>
            <a:r>
              <a:rPr lang="en-US"/>
              <a:t>Determining whose total healthcare expenditures are being measured</a:t>
            </a:r>
          </a:p>
          <a:p>
            <a:pPr marL="514350" indent="-514350">
              <a:buFont typeface="+mj-lt"/>
              <a:buAutoNum type="arabicPeriod"/>
            </a:pPr>
            <a:r>
              <a:rPr lang="en-US"/>
              <a:t>Measuring total medical expenses (TME) </a:t>
            </a:r>
          </a:p>
          <a:p>
            <a:pPr marL="514350" indent="-514350">
              <a:buFont typeface="+mj-lt"/>
              <a:buAutoNum type="arabicPeriod"/>
            </a:pPr>
            <a:r>
              <a:rPr lang="en-US"/>
              <a:t>Levels of reporting spending relative to the healthcare cost growth benchmark</a:t>
            </a:r>
          </a:p>
          <a:p>
            <a:endParaRPr lang="en-US"/>
          </a:p>
        </p:txBody>
      </p:sp>
      <p:sp>
        <p:nvSpPr>
          <p:cNvPr id="5" name="Text Placeholder 4">
            <a:extLst>
              <a:ext uri="{FF2B5EF4-FFF2-40B4-BE49-F238E27FC236}">
                <a16:creationId xmlns:a16="http://schemas.microsoft.com/office/drawing/2014/main" id="{DB475AD4-D2D7-F630-DAB6-FA15F7AD5935}"/>
              </a:ext>
            </a:extLst>
          </p:cNvPr>
          <p:cNvSpPr>
            <a:spLocks noGrp="1"/>
          </p:cNvSpPr>
          <p:nvPr>
            <p:ph type="body" sz="quarter" idx="13"/>
          </p:nvPr>
        </p:nvSpPr>
        <p:spPr>
          <a:xfrm>
            <a:off x="524691" y="6400800"/>
            <a:ext cx="5832904" cy="914400"/>
          </a:xfrm>
        </p:spPr>
        <p:txBody>
          <a:bodyPr/>
          <a:lstStyle/>
          <a:p>
            <a:r>
              <a:rPr lang="en-US"/>
              <a:t>Current Total Healthcare Expenditure Measurement Methodology: Review  </a:t>
            </a:r>
          </a:p>
        </p:txBody>
      </p:sp>
    </p:spTree>
    <p:extLst>
      <p:ext uri="{BB962C8B-B14F-4D97-AF65-F5344CB8AC3E}">
        <p14:creationId xmlns:p14="http://schemas.microsoft.com/office/powerpoint/2010/main" val="2738066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529E1D-99B0-9C0F-84BA-755BA9C956B2}"/>
              </a:ext>
            </a:extLst>
          </p:cNvPr>
          <p:cNvSpPr>
            <a:spLocks noGrp="1"/>
          </p:cNvSpPr>
          <p:nvPr>
            <p:ph type="body" sz="quarter" idx="10"/>
          </p:nvPr>
        </p:nvSpPr>
        <p:spPr>
          <a:xfrm>
            <a:off x="524691" y="457778"/>
            <a:ext cx="10060823" cy="539743"/>
          </a:xfrm>
        </p:spPr>
        <p:txBody>
          <a:bodyPr/>
          <a:lstStyle/>
          <a:p>
            <a:r>
              <a:rPr lang="en-US"/>
              <a:t>1. Defining Total Healthcare Expenditures</a:t>
            </a:r>
          </a:p>
        </p:txBody>
      </p:sp>
      <p:sp>
        <p:nvSpPr>
          <p:cNvPr id="45" name="Text Placeholder 44">
            <a:extLst>
              <a:ext uri="{FF2B5EF4-FFF2-40B4-BE49-F238E27FC236}">
                <a16:creationId xmlns:a16="http://schemas.microsoft.com/office/drawing/2014/main" id="{D7AC6C52-E6FD-0C5F-7A77-8F1C61AF9291}"/>
              </a:ext>
            </a:extLst>
          </p:cNvPr>
          <p:cNvSpPr>
            <a:spLocks noGrp="1"/>
          </p:cNvSpPr>
          <p:nvPr>
            <p:ph type="body" sz="quarter" idx="12"/>
          </p:nvPr>
        </p:nvSpPr>
        <p:spPr>
          <a:xfrm>
            <a:off x="525462" y="1105032"/>
            <a:ext cx="11292911" cy="734321"/>
          </a:xfrm>
        </p:spPr>
        <p:txBody>
          <a:bodyPr>
            <a:normAutofit/>
          </a:bodyPr>
          <a:lstStyle/>
          <a:p>
            <a:pPr marL="0" indent="0">
              <a:buNone/>
            </a:pPr>
            <a:r>
              <a:rPr lang="en-US" sz="2200"/>
              <a:t>Healthcare benchmark programs provide a comprehensive view of healthcare spending for their residents, across public and private payers. </a:t>
            </a:r>
          </a:p>
        </p:txBody>
      </p:sp>
      <p:sp>
        <p:nvSpPr>
          <p:cNvPr id="5" name="Text Placeholder 4">
            <a:extLst>
              <a:ext uri="{FF2B5EF4-FFF2-40B4-BE49-F238E27FC236}">
                <a16:creationId xmlns:a16="http://schemas.microsoft.com/office/drawing/2014/main" id="{0EE7B864-FE18-3F30-455A-10820CAC9A32}"/>
              </a:ext>
            </a:extLst>
          </p:cNvPr>
          <p:cNvSpPr>
            <a:spLocks noGrp="1"/>
          </p:cNvSpPr>
          <p:nvPr>
            <p:ph type="body" sz="quarter" idx="13"/>
          </p:nvPr>
        </p:nvSpPr>
        <p:spPr>
          <a:xfrm>
            <a:off x="524691" y="6400800"/>
            <a:ext cx="5832904" cy="914400"/>
          </a:xfrm>
        </p:spPr>
        <p:txBody>
          <a:bodyPr/>
          <a:lstStyle/>
          <a:p>
            <a:r>
              <a:rPr lang="en-US"/>
              <a:t>1. Defining Total Healthcare Expenditures</a:t>
            </a:r>
          </a:p>
        </p:txBody>
      </p:sp>
      <p:grpSp>
        <p:nvGrpSpPr>
          <p:cNvPr id="55" name="Group 54">
            <a:extLst>
              <a:ext uri="{FF2B5EF4-FFF2-40B4-BE49-F238E27FC236}">
                <a16:creationId xmlns:a16="http://schemas.microsoft.com/office/drawing/2014/main" id="{558A87C8-21D2-6DE3-796F-4C3D966B2D73}"/>
              </a:ext>
            </a:extLst>
          </p:cNvPr>
          <p:cNvGrpSpPr/>
          <p:nvPr/>
        </p:nvGrpSpPr>
        <p:grpSpPr>
          <a:xfrm>
            <a:off x="110210" y="2005367"/>
            <a:ext cx="12019376" cy="3436828"/>
            <a:chOff x="110210" y="1918868"/>
            <a:chExt cx="12019376" cy="3436828"/>
          </a:xfrm>
        </p:grpSpPr>
        <p:sp>
          <p:nvSpPr>
            <p:cNvPr id="7" name="Rounded Rectangle 20">
              <a:extLst>
                <a:ext uri="{FF2B5EF4-FFF2-40B4-BE49-F238E27FC236}">
                  <a16:creationId xmlns:a16="http://schemas.microsoft.com/office/drawing/2014/main" id="{7087D5AD-8125-81CF-2C58-909AD14F5990}"/>
                </a:ext>
              </a:extLst>
            </p:cNvPr>
            <p:cNvSpPr/>
            <p:nvPr/>
          </p:nvSpPr>
          <p:spPr>
            <a:xfrm>
              <a:off x="110210" y="2952294"/>
              <a:ext cx="2176272" cy="2324039"/>
            </a:xfrm>
            <a:prstGeom prst="roundRect">
              <a:avLst>
                <a:gd name="adj" fmla="val 6414"/>
              </a:avLst>
            </a:prstGeom>
            <a:solidFill>
              <a:srgbClr val="1C63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kern="0">
                  <a:solidFill>
                    <a:schemeClr val="bg1"/>
                  </a:solidFill>
                  <a:latin typeface="Poppins" panose="00000500000000000000" pitchFamily="2" charset="0"/>
                  <a:cs typeface="Poppins" panose="00000500000000000000" pitchFamily="2" charset="0"/>
                </a:rPr>
                <a:t>All claims-based spending paid to providers by public and private payers, and net of pharmacy rebates</a:t>
              </a:r>
              <a:endParaRPr lang="en-IN" sz="1600">
                <a:solidFill>
                  <a:schemeClr val="bg1"/>
                </a:solidFill>
                <a:latin typeface="Poppins" panose="00000500000000000000" pitchFamily="2" charset="0"/>
                <a:cs typeface="Poppins" panose="00000500000000000000" pitchFamily="2" charset="0"/>
              </a:endParaRPr>
            </a:p>
          </p:txBody>
        </p:sp>
        <p:sp>
          <p:nvSpPr>
            <p:cNvPr id="8" name="TextBox 21">
              <a:extLst>
                <a:ext uri="{FF2B5EF4-FFF2-40B4-BE49-F238E27FC236}">
                  <a16:creationId xmlns:a16="http://schemas.microsoft.com/office/drawing/2014/main" id="{406EDEF4-9EFF-466B-1ACC-01DECFF5BF59}"/>
                </a:ext>
              </a:extLst>
            </p:cNvPr>
            <p:cNvSpPr txBox="1"/>
            <p:nvPr/>
          </p:nvSpPr>
          <p:spPr>
            <a:xfrm>
              <a:off x="2508677" y="1954538"/>
              <a:ext cx="2212612"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solidFill>
                    <a:schemeClr val="accent3">
                      <a:lumMod val="50000"/>
                    </a:schemeClr>
                  </a:solidFill>
                  <a:latin typeface="Poppins" panose="00000500000000000000" pitchFamily="2" charset="0"/>
                  <a:cs typeface="Poppins" panose="00000500000000000000" pitchFamily="2" charset="0"/>
                </a:rPr>
                <a:t>Total Medical Expense (TME)</a:t>
              </a:r>
            </a:p>
          </p:txBody>
        </p:sp>
        <p:sp>
          <p:nvSpPr>
            <p:cNvPr id="9" name="TextBox 30">
              <a:extLst>
                <a:ext uri="{FF2B5EF4-FFF2-40B4-BE49-F238E27FC236}">
                  <a16:creationId xmlns:a16="http://schemas.microsoft.com/office/drawing/2014/main" id="{F97A39A7-1E47-729B-8EA3-7E681E066142}"/>
                </a:ext>
              </a:extLst>
            </p:cNvPr>
            <p:cNvSpPr txBox="1"/>
            <p:nvPr/>
          </p:nvSpPr>
          <p:spPr>
            <a:xfrm>
              <a:off x="6992922" y="1954538"/>
              <a:ext cx="2611240"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solidFill>
                    <a:schemeClr val="accent3">
                      <a:lumMod val="50000"/>
                    </a:schemeClr>
                  </a:solidFill>
                  <a:latin typeface="Poppins" panose="00000500000000000000" pitchFamily="2" charset="0"/>
                  <a:cs typeface="Poppins" panose="00000500000000000000" pitchFamily="2" charset="0"/>
                </a:rPr>
                <a:t>Net Cost of Private Health Insurance (NCPHI)</a:t>
              </a:r>
            </a:p>
          </p:txBody>
        </p:sp>
        <p:sp>
          <p:nvSpPr>
            <p:cNvPr id="10" name="TextBox 31">
              <a:extLst>
                <a:ext uri="{FF2B5EF4-FFF2-40B4-BE49-F238E27FC236}">
                  <a16:creationId xmlns:a16="http://schemas.microsoft.com/office/drawing/2014/main" id="{088974F4-A745-FCD4-0A4E-9D42C5B220F1}"/>
                </a:ext>
              </a:extLst>
            </p:cNvPr>
            <p:cNvSpPr txBox="1"/>
            <p:nvPr/>
          </p:nvSpPr>
          <p:spPr>
            <a:xfrm>
              <a:off x="9744564" y="1918868"/>
              <a:ext cx="2385022"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b="1">
                  <a:solidFill>
                    <a:schemeClr val="accent3">
                      <a:lumMod val="50000"/>
                    </a:schemeClr>
                  </a:solidFill>
                  <a:latin typeface="Poppins" panose="00000500000000000000" pitchFamily="2" charset="0"/>
                  <a:cs typeface="Poppins" panose="00000500000000000000" pitchFamily="2" charset="0"/>
                </a:rPr>
                <a:t>Total Health </a:t>
              </a:r>
              <a:br>
                <a:rPr lang="en-US" b="1">
                  <a:solidFill>
                    <a:schemeClr val="accent3">
                      <a:lumMod val="50000"/>
                    </a:schemeClr>
                  </a:solidFill>
                  <a:latin typeface="Poppins" panose="00000500000000000000" pitchFamily="2" charset="0"/>
                  <a:cs typeface="Poppins" panose="00000500000000000000" pitchFamily="2" charset="0"/>
                </a:rPr>
              </a:br>
              <a:r>
                <a:rPr lang="en-US" b="1">
                  <a:solidFill>
                    <a:schemeClr val="accent3">
                      <a:lumMod val="50000"/>
                    </a:schemeClr>
                  </a:solidFill>
                  <a:latin typeface="Poppins" panose="00000500000000000000" pitchFamily="2" charset="0"/>
                  <a:cs typeface="Poppins" panose="00000500000000000000" pitchFamily="2" charset="0"/>
                </a:rPr>
                <a:t>Care Expenditures (THCE)</a:t>
              </a:r>
            </a:p>
          </p:txBody>
        </p:sp>
        <p:sp>
          <p:nvSpPr>
            <p:cNvPr id="11" name="Rounded Rectangle 34">
              <a:extLst>
                <a:ext uri="{FF2B5EF4-FFF2-40B4-BE49-F238E27FC236}">
                  <a16:creationId xmlns:a16="http://schemas.microsoft.com/office/drawing/2014/main" id="{F74EA324-95A9-3925-6773-BB3AEF3F0458}"/>
                </a:ext>
              </a:extLst>
            </p:cNvPr>
            <p:cNvSpPr/>
            <p:nvPr/>
          </p:nvSpPr>
          <p:spPr>
            <a:xfrm>
              <a:off x="7187107" y="2960390"/>
              <a:ext cx="2176272" cy="2322576"/>
            </a:xfrm>
            <a:prstGeom prst="roundRect">
              <a:avLst>
                <a:gd name="adj" fmla="val 6414"/>
              </a:avLst>
            </a:prstGeom>
            <a:solidFill>
              <a:srgbClr val="1C63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kern="0">
                  <a:solidFill>
                    <a:schemeClr val="bg1"/>
                  </a:solidFill>
                  <a:latin typeface="Poppins" panose="00000500000000000000" pitchFamily="2" charset="0"/>
                  <a:cs typeface="Poppins" panose="00000500000000000000" pitchFamily="2" charset="0"/>
                </a:rPr>
                <a:t>The costs to state residents associated with the administration of private health insurance</a:t>
              </a:r>
              <a:endParaRPr lang="en-IN" sz="1600">
                <a:solidFill>
                  <a:schemeClr val="bg1"/>
                </a:solidFill>
                <a:latin typeface="Poppins" panose="00000500000000000000" pitchFamily="2" charset="0"/>
                <a:cs typeface="Poppins" panose="00000500000000000000" pitchFamily="2" charset="0"/>
              </a:endParaRPr>
            </a:p>
          </p:txBody>
        </p:sp>
        <p:sp>
          <p:nvSpPr>
            <p:cNvPr id="12" name="Rounded Rectangle 35">
              <a:extLst>
                <a:ext uri="{FF2B5EF4-FFF2-40B4-BE49-F238E27FC236}">
                  <a16:creationId xmlns:a16="http://schemas.microsoft.com/office/drawing/2014/main" id="{74A5C598-B247-C2BF-8F81-9C1C93EB1566}"/>
                </a:ext>
              </a:extLst>
            </p:cNvPr>
            <p:cNvSpPr/>
            <p:nvPr/>
          </p:nvSpPr>
          <p:spPr>
            <a:xfrm>
              <a:off x="9839640" y="2934056"/>
              <a:ext cx="2176272" cy="2322576"/>
            </a:xfrm>
            <a:prstGeom prst="roundRect">
              <a:avLst>
                <a:gd name="adj" fmla="val 6414"/>
              </a:avLst>
            </a:prstGeom>
            <a:solidFill>
              <a:srgbClr val="1C63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IN" sz="1600">
                  <a:solidFill>
                    <a:schemeClr val="bg1"/>
                  </a:solidFill>
                  <a:latin typeface="Poppins" panose="00000500000000000000" pitchFamily="2" charset="0"/>
                  <a:cs typeface="Poppins" panose="00000500000000000000" pitchFamily="2" charset="0"/>
                </a:rPr>
                <a:t>The measure used to assess entities’ performance against the cost growth benchmark</a:t>
              </a:r>
            </a:p>
          </p:txBody>
        </p:sp>
        <p:sp>
          <p:nvSpPr>
            <p:cNvPr id="14" name="Rounded Rectangle 20">
              <a:extLst>
                <a:ext uri="{FF2B5EF4-FFF2-40B4-BE49-F238E27FC236}">
                  <a16:creationId xmlns:a16="http://schemas.microsoft.com/office/drawing/2014/main" id="{1CA30C64-4149-4A7B-9118-429F1093D395}"/>
                </a:ext>
              </a:extLst>
            </p:cNvPr>
            <p:cNvSpPr/>
            <p:nvPr/>
          </p:nvSpPr>
          <p:spPr>
            <a:xfrm>
              <a:off x="2536805" y="2946500"/>
              <a:ext cx="1957778" cy="2322576"/>
            </a:xfrm>
            <a:prstGeom prst="roundRect">
              <a:avLst>
                <a:gd name="adj" fmla="val 6414"/>
              </a:avLst>
            </a:prstGeom>
            <a:solidFill>
              <a:srgbClr val="1C63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kern="0">
                  <a:solidFill>
                    <a:schemeClr val="bg1"/>
                  </a:solidFill>
                  <a:latin typeface="Poppins" panose="00000500000000000000" pitchFamily="2" charset="0"/>
                  <a:cs typeface="Poppins" panose="00000500000000000000" pitchFamily="2" charset="0"/>
                </a:rPr>
                <a:t>All nonclaims payments to providers</a:t>
              </a:r>
              <a:endParaRPr lang="en-IN" sz="1600">
                <a:solidFill>
                  <a:schemeClr val="bg1"/>
                </a:solidFill>
                <a:latin typeface="Poppins" panose="00000500000000000000" pitchFamily="2" charset="0"/>
                <a:cs typeface="Poppins" panose="00000500000000000000" pitchFamily="2" charset="0"/>
              </a:endParaRPr>
            </a:p>
          </p:txBody>
        </p:sp>
        <p:sp>
          <p:nvSpPr>
            <p:cNvPr id="15" name="Rounded Rectangle 20">
              <a:extLst>
                <a:ext uri="{FF2B5EF4-FFF2-40B4-BE49-F238E27FC236}">
                  <a16:creationId xmlns:a16="http://schemas.microsoft.com/office/drawing/2014/main" id="{9778D817-EEEB-403D-9ACE-C642C1813F7D}"/>
                </a:ext>
              </a:extLst>
            </p:cNvPr>
            <p:cNvSpPr/>
            <p:nvPr/>
          </p:nvSpPr>
          <p:spPr>
            <a:xfrm>
              <a:off x="4764085" y="3033120"/>
              <a:ext cx="2176272" cy="2322576"/>
            </a:xfrm>
            <a:prstGeom prst="roundRect">
              <a:avLst>
                <a:gd name="adj" fmla="val 6414"/>
              </a:avLst>
            </a:prstGeom>
            <a:solidFill>
              <a:srgbClr val="1C63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b="0" i="0" u="none" strike="noStrike">
                  <a:solidFill>
                    <a:srgbClr val="FFFFFF"/>
                  </a:solidFill>
                  <a:effectLst/>
                  <a:latin typeface="Poppins" panose="00000500000000000000" pitchFamily="2" charset="0"/>
                  <a:cs typeface="Poppins" panose="00000500000000000000" pitchFamily="2" charset="0"/>
                </a:rPr>
                <a:t>All cost-sharing paid by members, including but not limited to co-payments, deductibles and co-insurance*</a:t>
              </a:r>
              <a:endParaRPr lang="en-IN" sz="1600">
                <a:solidFill>
                  <a:schemeClr val="bg1"/>
                </a:solidFill>
                <a:latin typeface="Poppins" panose="00000500000000000000" pitchFamily="2" charset="0"/>
                <a:cs typeface="Poppins" panose="00000500000000000000" pitchFamily="2" charset="0"/>
              </a:endParaRPr>
            </a:p>
          </p:txBody>
        </p:sp>
        <p:grpSp>
          <p:nvGrpSpPr>
            <p:cNvPr id="16" name="Group 15">
              <a:extLst>
                <a:ext uri="{FF2B5EF4-FFF2-40B4-BE49-F238E27FC236}">
                  <a16:creationId xmlns:a16="http://schemas.microsoft.com/office/drawing/2014/main" id="{B134264C-4FC9-4BF9-96BE-18685503BCC8}"/>
                </a:ext>
              </a:extLst>
            </p:cNvPr>
            <p:cNvGrpSpPr>
              <a:grpSpLocks noChangeAspect="1"/>
            </p:cNvGrpSpPr>
            <p:nvPr/>
          </p:nvGrpSpPr>
          <p:grpSpPr>
            <a:xfrm>
              <a:off x="2151910" y="3807346"/>
              <a:ext cx="551115" cy="457200"/>
              <a:chOff x="3598616" y="3338236"/>
              <a:chExt cx="966532" cy="966532"/>
            </a:xfrm>
          </p:grpSpPr>
          <p:sp>
            <p:nvSpPr>
              <p:cNvPr id="36" name="Oval 35">
                <a:extLst>
                  <a:ext uri="{FF2B5EF4-FFF2-40B4-BE49-F238E27FC236}">
                    <a16:creationId xmlns:a16="http://schemas.microsoft.com/office/drawing/2014/main" id="{8989E5B9-7F37-BEC3-F391-335CBBA61466}"/>
                  </a:ext>
                </a:extLst>
              </p:cNvPr>
              <p:cNvSpPr/>
              <p:nvPr/>
            </p:nvSpPr>
            <p:spPr>
              <a:xfrm>
                <a:off x="3598616" y="3338236"/>
                <a:ext cx="966532" cy="966532"/>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400">
                  <a:latin typeface="Poppins" panose="00000500000000000000" pitchFamily="2" charset="0"/>
                  <a:cs typeface="Poppins" panose="00000500000000000000" pitchFamily="2" charset="0"/>
                </a:endParaRPr>
              </a:p>
            </p:txBody>
          </p:sp>
          <p:sp>
            <p:nvSpPr>
              <p:cNvPr id="37" name="Oval 32">
                <a:extLst>
                  <a:ext uri="{FF2B5EF4-FFF2-40B4-BE49-F238E27FC236}">
                    <a16:creationId xmlns:a16="http://schemas.microsoft.com/office/drawing/2014/main" id="{F132E42B-F190-ECC8-6393-4C68A1D9E15B}"/>
                  </a:ext>
                </a:extLst>
              </p:cNvPr>
              <p:cNvSpPr/>
              <p:nvPr/>
            </p:nvSpPr>
            <p:spPr>
              <a:xfrm>
                <a:off x="3867555" y="3611791"/>
                <a:ext cx="625422" cy="684263"/>
              </a:xfrm>
              <a:custGeom>
                <a:avLst/>
                <a:gdLst>
                  <a:gd name="connsiteX0" fmla="*/ 0 w 966532"/>
                  <a:gd name="connsiteY0" fmla="*/ 483266 h 966532"/>
                  <a:gd name="connsiteX1" fmla="*/ 483266 w 966532"/>
                  <a:gd name="connsiteY1" fmla="*/ 0 h 966532"/>
                  <a:gd name="connsiteX2" fmla="*/ 966532 w 966532"/>
                  <a:gd name="connsiteY2" fmla="*/ 483266 h 966532"/>
                  <a:gd name="connsiteX3" fmla="*/ 483266 w 966532"/>
                  <a:gd name="connsiteY3" fmla="*/ 966532 h 966532"/>
                  <a:gd name="connsiteX4" fmla="*/ 0 w 966532"/>
                  <a:gd name="connsiteY4" fmla="*/ 483266 h 966532"/>
                  <a:gd name="connsiteX0" fmla="*/ 0 w 966532"/>
                  <a:gd name="connsiteY0" fmla="*/ 483266 h 966532"/>
                  <a:gd name="connsiteX1" fmla="*/ 483266 w 966532"/>
                  <a:gd name="connsiteY1" fmla="*/ 0 h 966532"/>
                  <a:gd name="connsiteX2" fmla="*/ 966532 w 966532"/>
                  <a:gd name="connsiteY2" fmla="*/ 483266 h 966532"/>
                  <a:gd name="connsiteX3" fmla="*/ 483266 w 966532"/>
                  <a:gd name="connsiteY3" fmla="*/ 966532 h 966532"/>
                  <a:gd name="connsiteX4" fmla="*/ 0 w 966532"/>
                  <a:gd name="connsiteY4" fmla="*/ 483266 h 966532"/>
                  <a:gd name="connsiteX0" fmla="*/ 5030 w 971562"/>
                  <a:gd name="connsiteY0" fmla="*/ 41692 h 524958"/>
                  <a:gd name="connsiteX1" fmla="*/ 756653 w 971562"/>
                  <a:gd name="connsiteY1" fmla="*/ 25565 h 524958"/>
                  <a:gd name="connsiteX2" fmla="*/ 971562 w 971562"/>
                  <a:gd name="connsiteY2" fmla="*/ 41692 h 524958"/>
                  <a:gd name="connsiteX3" fmla="*/ 488296 w 971562"/>
                  <a:gd name="connsiteY3" fmla="*/ 524958 h 524958"/>
                  <a:gd name="connsiteX4" fmla="*/ 5030 w 971562"/>
                  <a:gd name="connsiteY4" fmla="*/ 41692 h 524958"/>
                  <a:gd name="connsiteX0" fmla="*/ 8386 w 706561"/>
                  <a:gd name="connsiteY0" fmla="*/ 120786 h 505286"/>
                  <a:gd name="connsiteX1" fmla="*/ 491652 w 706561"/>
                  <a:gd name="connsiteY1" fmla="*/ 5268 h 505286"/>
                  <a:gd name="connsiteX2" fmla="*/ 706561 w 706561"/>
                  <a:gd name="connsiteY2" fmla="*/ 21395 h 505286"/>
                  <a:gd name="connsiteX3" fmla="*/ 223295 w 706561"/>
                  <a:gd name="connsiteY3" fmla="*/ 504661 h 505286"/>
                  <a:gd name="connsiteX4" fmla="*/ 8386 w 706561"/>
                  <a:gd name="connsiteY4" fmla="*/ 120786 h 505286"/>
                  <a:gd name="connsiteX0" fmla="*/ 7917 w 719093"/>
                  <a:gd name="connsiteY0" fmla="*/ 54508 h 503452"/>
                  <a:gd name="connsiteX1" fmla="*/ 504184 w 719093"/>
                  <a:gd name="connsiteY1" fmla="*/ 3994 h 503452"/>
                  <a:gd name="connsiteX2" fmla="*/ 719093 w 719093"/>
                  <a:gd name="connsiteY2" fmla="*/ 20121 h 503452"/>
                  <a:gd name="connsiteX3" fmla="*/ 235827 w 719093"/>
                  <a:gd name="connsiteY3" fmla="*/ 503387 h 503452"/>
                  <a:gd name="connsiteX4" fmla="*/ 7917 w 719093"/>
                  <a:gd name="connsiteY4" fmla="*/ 54508 h 503452"/>
                  <a:gd name="connsiteX0" fmla="*/ 3889 w 715065"/>
                  <a:gd name="connsiteY0" fmla="*/ 54020 h 494297"/>
                  <a:gd name="connsiteX1" fmla="*/ 500156 w 715065"/>
                  <a:gd name="connsiteY1" fmla="*/ 3506 h 494297"/>
                  <a:gd name="connsiteX2" fmla="*/ 715065 w 715065"/>
                  <a:gd name="connsiteY2" fmla="*/ 19633 h 494297"/>
                  <a:gd name="connsiteX3" fmla="*/ 292470 w 715065"/>
                  <a:gd name="connsiteY3" fmla="*/ 494231 h 494297"/>
                  <a:gd name="connsiteX4" fmla="*/ 3889 w 715065"/>
                  <a:gd name="connsiteY4" fmla="*/ 54020 h 494297"/>
                  <a:gd name="connsiteX0" fmla="*/ 0 w 711176"/>
                  <a:gd name="connsiteY0" fmla="*/ 54020 h 494231"/>
                  <a:gd name="connsiteX1" fmla="*/ 496267 w 711176"/>
                  <a:gd name="connsiteY1" fmla="*/ 3506 h 494231"/>
                  <a:gd name="connsiteX2" fmla="*/ 711176 w 711176"/>
                  <a:gd name="connsiteY2" fmla="*/ 19633 h 494231"/>
                  <a:gd name="connsiteX3" fmla="*/ 288581 w 711176"/>
                  <a:gd name="connsiteY3" fmla="*/ 494231 h 494231"/>
                  <a:gd name="connsiteX4" fmla="*/ 0 w 711176"/>
                  <a:gd name="connsiteY4" fmla="*/ 54020 h 494231"/>
                  <a:gd name="connsiteX0" fmla="*/ 0 w 722396"/>
                  <a:gd name="connsiteY0" fmla="*/ 70148 h 490930"/>
                  <a:gd name="connsiteX1" fmla="*/ 507487 w 722396"/>
                  <a:gd name="connsiteY1" fmla="*/ 0 h 490930"/>
                  <a:gd name="connsiteX2" fmla="*/ 722396 w 722396"/>
                  <a:gd name="connsiteY2" fmla="*/ 16127 h 490930"/>
                  <a:gd name="connsiteX3" fmla="*/ 299801 w 722396"/>
                  <a:gd name="connsiteY3" fmla="*/ 490725 h 490930"/>
                  <a:gd name="connsiteX4" fmla="*/ 0 w 722396"/>
                  <a:gd name="connsiteY4" fmla="*/ 70148 h 490930"/>
                  <a:gd name="connsiteX0" fmla="*/ 0 w 722396"/>
                  <a:gd name="connsiteY0" fmla="*/ 70148 h 490725"/>
                  <a:gd name="connsiteX1" fmla="*/ 507487 w 722396"/>
                  <a:gd name="connsiteY1" fmla="*/ 0 h 490725"/>
                  <a:gd name="connsiteX2" fmla="*/ 722396 w 722396"/>
                  <a:gd name="connsiteY2" fmla="*/ 16127 h 490725"/>
                  <a:gd name="connsiteX3" fmla="*/ 299801 w 722396"/>
                  <a:gd name="connsiteY3" fmla="*/ 490725 h 490725"/>
                  <a:gd name="connsiteX4" fmla="*/ 0 w 722396"/>
                  <a:gd name="connsiteY4" fmla="*/ 70148 h 490725"/>
                  <a:gd name="connsiteX0" fmla="*/ 0 w 671907"/>
                  <a:gd name="connsiteY0" fmla="*/ 77447 h 500021"/>
                  <a:gd name="connsiteX1" fmla="*/ 507487 w 671907"/>
                  <a:gd name="connsiteY1" fmla="*/ 7299 h 500021"/>
                  <a:gd name="connsiteX2" fmla="*/ 671907 w 671907"/>
                  <a:gd name="connsiteY2" fmla="*/ 172086 h 500021"/>
                  <a:gd name="connsiteX3" fmla="*/ 299801 w 671907"/>
                  <a:gd name="connsiteY3" fmla="*/ 498024 h 500021"/>
                  <a:gd name="connsiteX4" fmla="*/ 0 w 671907"/>
                  <a:gd name="connsiteY4" fmla="*/ 77447 h 500021"/>
                  <a:gd name="connsiteX0" fmla="*/ 0 w 671907"/>
                  <a:gd name="connsiteY0" fmla="*/ 77447 h 499159"/>
                  <a:gd name="connsiteX1" fmla="*/ 507487 w 671907"/>
                  <a:gd name="connsiteY1" fmla="*/ 7299 h 499159"/>
                  <a:gd name="connsiteX2" fmla="*/ 671907 w 671907"/>
                  <a:gd name="connsiteY2" fmla="*/ 172086 h 499159"/>
                  <a:gd name="connsiteX3" fmla="*/ 299801 w 671907"/>
                  <a:gd name="connsiteY3" fmla="*/ 498024 h 499159"/>
                  <a:gd name="connsiteX4" fmla="*/ 0 w 671907"/>
                  <a:gd name="connsiteY4" fmla="*/ 77447 h 499159"/>
                  <a:gd name="connsiteX0" fmla="*/ 0 w 671907"/>
                  <a:gd name="connsiteY0" fmla="*/ 77447 h 498793"/>
                  <a:gd name="connsiteX1" fmla="*/ 507487 w 671907"/>
                  <a:gd name="connsiteY1" fmla="*/ 7299 h 498793"/>
                  <a:gd name="connsiteX2" fmla="*/ 671907 w 671907"/>
                  <a:gd name="connsiteY2" fmla="*/ 172086 h 498793"/>
                  <a:gd name="connsiteX3" fmla="*/ 299801 w 671907"/>
                  <a:gd name="connsiteY3" fmla="*/ 498024 h 498793"/>
                  <a:gd name="connsiteX4" fmla="*/ 0 w 671907"/>
                  <a:gd name="connsiteY4" fmla="*/ 77447 h 498793"/>
                  <a:gd name="connsiteX0" fmla="*/ 0 w 671907"/>
                  <a:gd name="connsiteY0" fmla="*/ 77447 h 498024"/>
                  <a:gd name="connsiteX1" fmla="*/ 507487 w 671907"/>
                  <a:gd name="connsiteY1" fmla="*/ 7299 h 498024"/>
                  <a:gd name="connsiteX2" fmla="*/ 671907 w 671907"/>
                  <a:gd name="connsiteY2" fmla="*/ 172086 h 498024"/>
                  <a:gd name="connsiteX3" fmla="*/ 299801 w 671907"/>
                  <a:gd name="connsiteY3" fmla="*/ 498024 h 498024"/>
                  <a:gd name="connsiteX4" fmla="*/ 0 w 671907"/>
                  <a:gd name="connsiteY4" fmla="*/ 77447 h 498024"/>
                  <a:gd name="connsiteX0" fmla="*/ 199 w 672106"/>
                  <a:gd name="connsiteY0" fmla="*/ 264735 h 685312"/>
                  <a:gd name="connsiteX1" fmla="*/ 260854 w 672106"/>
                  <a:gd name="connsiteY1" fmla="*/ 1049 h 685312"/>
                  <a:gd name="connsiteX2" fmla="*/ 672106 w 672106"/>
                  <a:gd name="connsiteY2" fmla="*/ 359374 h 685312"/>
                  <a:gd name="connsiteX3" fmla="*/ 300000 w 672106"/>
                  <a:gd name="connsiteY3" fmla="*/ 685312 h 685312"/>
                  <a:gd name="connsiteX4" fmla="*/ 199 w 672106"/>
                  <a:gd name="connsiteY4" fmla="*/ 264735 h 685312"/>
                  <a:gd name="connsiteX0" fmla="*/ 160 w 675212"/>
                  <a:gd name="connsiteY0" fmla="*/ 265367 h 685944"/>
                  <a:gd name="connsiteX1" fmla="*/ 260815 w 675212"/>
                  <a:gd name="connsiteY1" fmla="*/ 1681 h 685944"/>
                  <a:gd name="connsiteX2" fmla="*/ 427308 w 675212"/>
                  <a:gd name="connsiteY2" fmla="*/ 162492 h 685944"/>
                  <a:gd name="connsiteX3" fmla="*/ 672067 w 675212"/>
                  <a:gd name="connsiteY3" fmla="*/ 360006 h 685944"/>
                  <a:gd name="connsiteX4" fmla="*/ 299961 w 675212"/>
                  <a:gd name="connsiteY4" fmla="*/ 685944 h 685944"/>
                  <a:gd name="connsiteX5" fmla="*/ 160 w 675212"/>
                  <a:gd name="connsiteY5" fmla="*/ 265367 h 685944"/>
                  <a:gd name="connsiteX0" fmla="*/ 160 w 642087"/>
                  <a:gd name="connsiteY0" fmla="*/ 265367 h 691708"/>
                  <a:gd name="connsiteX1" fmla="*/ 260815 w 642087"/>
                  <a:gd name="connsiteY1" fmla="*/ 1681 h 691708"/>
                  <a:gd name="connsiteX2" fmla="*/ 427308 w 642087"/>
                  <a:gd name="connsiteY2" fmla="*/ 162492 h 691708"/>
                  <a:gd name="connsiteX3" fmla="*/ 638408 w 642087"/>
                  <a:gd name="connsiteY3" fmla="*/ 441348 h 691708"/>
                  <a:gd name="connsiteX4" fmla="*/ 299961 w 642087"/>
                  <a:gd name="connsiteY4" fmla="*/ 685944 h 691708"/>
                  <a:gd name="connsiteX5" fmla="*/ 160 w 642087"/>
                  <a:gd name="connsiteY5" fmla="*/ 265367 h 691708"/>
                  <a:gd name="connsiteX0" fmla="*/ 160 w 638408"/>
                  <a:gd name="connsiteY0" fmla="*/ 265367 h 691708"/>
                  <a:gd name="connsiteX1" fmla="*/ 260815 w 638408"/>
                  <a:gd name="connsiteY1" fmla="*/ 1681 h 691708"/>
                  <a:gd name="connsiteX2" fmla="*/ 427308 w 638408"/>
                  <a:gd name="connsiteY2" fmla="*/ 162492 h 691708"/>
                  <a:gd name="connsiteX3" fmla="*/ 638408 w 638408"/>
                  <a:gd name="connsiteY3" fmla="*/ 441348 h 691708"/>
                  <a:gd name="connsiteX4" fmla="*/ 299961 w 638408"/>
                  <a:gd name="connsiteY4" fmla="*/ 685944 h 691708"/>
                  <a:gd name="connsiteX5" fmla="*/ 160 w 638408"/>
                  <a:gd name="connsiteY5" fmla="*/ 265367 h 691708"/>
                  <a:gd name="connsiteX0" fmla="*/ 160 w 638408"/>
                  <a:gd name="connsiteY0" fmla="*/ 263686 h 690027"/>
                  <a:gd name="connsiteX1" fmla="*/ 260815 w 638408"/>
                  <a:gd name="connsiteY1" fmla="*/ 0 h 690027"/>
                  <a:gd name="connsiteX2" fmla="*/ 427308 w 638408"/>
                  <a:gd name="connsiteY2" fmla="*/ 160811 h 690027"/>
                  <a:gd name="connsiteX3" fmla="*/ 638408 w 638408"/>
                  <a:gd name="connsiteY3" fmla="*/ 439667 h 690027"/>
                  <a:gd name="connsiteX4" fmla="*/ 299961 w 638408"/>
                  <a:gd name="connsiteY4" fmla="*/ 684263 h 690027"/>
                  <a:gd name="connsiteX5" fmla="*/ 160 w 638408"/>
                  <a:gd name="connsiteY5" fmla="*/ 263686 h 690027"/>
                  <a:gd name="connsiteX0" fmla="*/ 151 w 638399"/>
                  <a:gd name="connsiteY0" fmla="*/ 264789 h 691130"/>
                  <a:gd name="connsiteX1" fmla="*/ 260806 w 638399"/>
                  <a:gd name="connsiteY1" fmla="*/ 1103 h 691130"/>
                  <a:gd name="connsiteX2" fmla="*/ 362786 w 638399"/>
                  <a:gd name="connsiteY2" fmla="*/ 173134 h 691130"/>
                  <a:gd name="connsiteX3" fmla="*/ 427299 w 638399"/>
                  <a:gd name="connsiteY3" fmla="*/ 161914 h 691130"/>
                  <a:gd name="connsiteX4" fmla="*/ 638399 w 638399"/>
                  <a:gd name="connsiteY4" fmla="*/ 440770 h 691130"/>
                  <a:gd name="connsiteX5" fmla="*/ 299952 w 638399"/>
                  <a:gd name="connsiteY5" fmla="*/ 685366 h 691130"/>
                  <a:gd name="connsiteX6" fmla="*/ 151 w 638399"/>
                  <a:gd name="connsiteY6" fmla="*/ 264789 h 691130"/>
                  <a:gd name="connsiteX0" fmla="*/ 151 w 638399"/>
                  <a:gd name="connsiteY0" fmla="*/ 263686 h 690027"/>
                  <a:gd name="connsiteX1" fmla="*/ 260806 w 638399"/>
                  <a:gd name="connsiteY1" fmla="*/ 0 h 690027"/>
                  <a:gd name="connsiteX2" fmla="*/ 362786 w 638399"/>
                  <a:gd name="connsiteY2" fmla="*/ 172031 h 690027"/>
                  <a:gd name="connsiteX3" fmla="*/ 427299 w 638399"/>
                  <a:gd name="connsiteY3" fmla="*/ 160811 h 690027"/>
                  <a:gd name="connsiteX4" fmla="*/ 638399 w 638399"/>
                  <a:gd name="connsiteY4" fmla="*/ 439667 h 690027"/>
                  <a:gd name="connsiteX5" fmla="*/ 299952 w 638399"/>
                  <a:gd name="connsiteY5" fmla="*/ 684263 h 690027"/>
                  <a:gd name="connsiteX6" fmla="*/ 151 w 638399"/>
                  <a:gd name="connsiteY6" fmla="*/ 263686 h 690027"/>
                  <a:gd name="connsiteX0" fmla="*/ 1199 w 639447"/>
                  <a:gd name="connsiteY0" fmla="*/ 263875 h 690216"/>
                  <a:gd name="connsiteX1" fmla="*/ 198345 w 639447"/>
                  <a:gd name="connsiteY1" fmla="*/ 205879 h 690216"/>
                  <a:gd name="connsiteX2" fmla="*/ 261854 w 639447"/>
                  <a:gd name="connsiteY2" fmla="*/ 189 h 690216"/>
                  <a:gd name="connsiteX3" fmla="*/ 363834 w 639447"/>
                  <a:gd name="connsiteY3" fmla="*/ 172220 h 690216"/>
                  <a:gd name="connsiteX4" fmla="*/ 428347 w 639447"/>
                  <a:gd name="connsiteY4" fmla="*/ 161000 h 690216"/>
                  <a:gd name="connsiteX5" fmla="*/ 639447 w 639447"/>
                  <a:gd name="connsiteY5" fmla="*/ 439856 h 690216"/>
                  <a:gd name="connsiteX6" fmla="*/ 301000 w 639447"/>
                  <a:gd name="connsiteY6" fmla="*/ 684452 h 690216"/>
                  <a:gd name="connsiteX7" fmla="*/ 1199 w 639447"/>
                  <a:gd name="connsiteY7" fmla="*/ 263875 h 690216"/>
                  <a:gd name="connsiteX0" fmla="*/ 1199 w 639447"/>
                  <a:gd name="connsiteY0" fmla="*/ 263875 h 690216"/>
                  <a:gd name="connsiteX1" fmla="*/ 198345 w 639447"/>
                  <a:gd name="connsiteY1" fmla="*/ 205879 h 690216"/>
                  <a:gd name="connsiteX2" fmla="*/ 261854 w 639447"/>
                  <a:gd name="connsiteY2" fmla="*/ 189 h 690216"/>
                  <a:gd name="connsiteX3" fmla="*/ 363834 w 639447"/>
                  <a:gd name="connsiteY3" fmla="*/ 172220 h 690216"/>
                  <a:gd name="connsiteX4" fmla="*/ 428347 w 639447"/>
                  <a:gd name="connsiteY4" fmla="*/ 161000 h 690216"/>
                  <a:gd name="connsiteX5" fmla="*/ 639447 w 639447"/>
                  <a:gd name="connsiteY5" fmla="*/ 439856 h 690216"/>
                  <a:gd name="connsiteX6" fmla="*/ 301000 w 639447"/>
                  <a:gd name="connsiteY6" fmla="*/ 684452 h 690216"/>
                  <a:gd name="connsiteX7" fmla="*/ 1199 w 639447"/>
                  <a:gd name="connsiteY7" fmla="*/ 263875 h 690216"/>
                  <a:gd name="connsiteX0" fmla="*/ 1199 w 639447"/>
                  <a:gd name="connsiteY0" fmla="*/ 263686 h 690027"/>
                  <a:gd name="connsiteX1" fmla="*/ 198345 w 639447"/>
                  <a:gd name="connsiteY1" fmla="*/ 205690 h 690027"/>
                  <a:gd name="connsiteX2" fmla="*/ 261854 w 639447"/>
                  <a:gd name="connsiteY2" fmla="*/ 0 h 690027"/>
                  <a:gd name="connsiteX3" fmla="*/ 363834 w 639447"/>
                  <a:gd name="connsiteY3" fmla="*/ 172031 h 690027"/>
                  <a:gd name="connsiteX4" fmla="*/ 428347 w 639447"/>
                  <a:gd name="connsiteY4" fmla="*/ 160811 h 690027"/>
                  <a:gd name="connsiteX5" fmla="*/ 639447 w 639447"/>
                  <a:gd name="connsiteY5" fmla="*/ 439667 h 690027"/>
                  <a:gd name="connsiteX6" fmla="*/ 301000 w 639447"/>
                  <a:gd name="connsiteY6" fmla="*/ 684263 h 690027"/>
                  <a:gd name="connsiteX7" fmla="*/ 1199 w 639447"/>
                  <a:gd name="connsiteY7" fmla="*/ 263686 h 690027"/>
                  <a:gd name="connsiteX0" fmla="*/ 1199 w 639447"/>
                  <a:gd name="connsiteY0" fmla="*/ 263875 h 690216"/>
                  <a:gd name="connsiteX1" fmla="*/ 198345 w 639447"/>
                  <a:gd name="connsiteY1" fmla="*/ 205879 h 690216"/>
                  <a:gd name="connsiteX2" fmla="*/ 261854 w 639447"/>
                  <a:gd name="connsiteY2" fmla="*/ 189 h 690216"/>
                  <a:gd name="connsiteX3" fmla="*/ 380664 w 639447"/>
                  <a:gd name="connsiteY3" fmla="*/ 172220 h 690216"/>
                  <a:gd name="connsiteX4" fmla="*/ 428347 w 639447"/>
                  <a:gd name="connsiteY4" fmla="*/ 161000 h 690216"/>
                  <a:gd name="connsiteX5" fmla="*/ 639447 w 639447"/>
                  <a:gd name="connsiteY5" fmla="*/ 439856 h 690216"/>
                  <a:gd name="connsiteX6" fmla="*/ 301000 w 639447"/>
                  <a:gd name="connsiteY6" fmla="*/ 684452 h 690216"/>
                  <a:gd name="connsiteX7" fmla="*/ 1199 w 639447"/>
                  <a:gd name="connsiteY7" fmla="*/ 263875 h 690216"/>
                  <a:gd name="connsiteX0" fmla="*/ 1199 w 639447"/>
                  <a:gd name="connsiteY0" fmla="*/ 263686 h 690027"/>
                  <a:gd name="connsiteX1" fmla="*/ 198345 w 639447"/>
                  <a:gd name="connsiteY1" fmla="*/ 205690 h 690027"/>
                  <a:gd name="connsiteX2" fmla="*/ 261854 w 639447"/>
                  <a:gd name="connsiteY2" fmla="*/ 0 h 690027"/>
                  <a:gd name="connsiteX3" fmla="*/ 380664 w 639447"/>
                  <a:gd name="connsiteY3" fmla="*/ 172031 h 690027"/>
                  <a:gd name="connsiteX4" fmla="*/ 428347 w 639447"/>
                  <a:gd name="connsiteY4" fmla="*/ 160811 h 690027"/>
                  <a:gd name="connsiteX5" fmla="*/ 639447 w 639447"/>
                  <a:gd name="connsiteY5" fmla="*/ 439667 h 690027"/>
                  <a:gd name="connsiteX6" fmla="*/ 301000 w 639447"/>
                  <a:gd name="connsiteY6" fmla="*/ 684263 h 690027"/>
                  <a:gd name="connsiteX7" fmla="*/ 1199 w 639447"/>
                  <a:gd name="connsiteY7" fmla="*/ 263686 h 690027"/>
                  <a:gd name="connsiteX0" fmla="*/ 1199 w 625422"/>
                  <a:gd name="connsiteY0" fmla="*/ 263686 h 691521"/>
                  <a:gd name="connsiteX1" fmla="*/ 198345 w 625422"/>
                  <a:gd name="connsiteY1" fmla="*/ 205690 h 691521"/>
                  <a:gd name="connsiteX2" fmla="*/ 261854 w 625422"/>
                  <a:gd name="connsiteY2" fmla="*/ 0 h 691521"/>
                  <a:gd name="connsiteX3" fmla="*/ 380664 w 625422"/>
                  <a:gd name="connsiteY3" fmla="*/ 172031 h 691521"/>
                  <a:gd name="connsiteX4" fmla="*/ 428347 w 625422"/>
                  <a:gd name="connsiteY4" fmla="*/ 160811 h 691521"/>
                  <a:gd name="connsiteX5" fmla="*/ 625422 w 625422"/>
                  <a:gd name="connsiteY5" fmla="*/ 453692 h 691521"/>
                  <a:gd name="connsiteX6" fmla="*/ 301000 w 625422"/>
                  <a:gd name="connsiteY6" fmla="*/ 684263 h 691521"/>
                  <a:gd name="connsiteX7" fmla="*/ 1199 w 625422"/>
                  <a:gd name="connsiteY7" fmla="*/ 263686 h 691521"/>
                  <a:gd name="connsiteX0" fmla="*/ 1199 w 625422"/>
                  <a:gd name="connsiteY0" fmla="*/ 263686 h 691521"/>
                  <a:gd name="connsiteX1" fmla="*/ 198345 w 625422"/>
                  <a:gd name="connsiteY1" fmla="*/ 205690 h 691521"/>
                  <a:gd name="connsiteX2" fmla="*/ 261854 w 625422"/>
                  <a:gd name="connsiteY2" fmla="*/ 0 h 691521"/>
                  <a:gd name="connsiteX3" fmla="*/ 380664 w 625422"/>
                  <a:gd name="connsiteY3" fmla="*/ 172031 h 691521"/>
                  <a:gd name="connsiteX4" fmla="*/ 428347 w 625422"/>
                  <a:gd name="connsiteY4" fmla="*/ 160811 h 691521"/>
                  <a:gd name="connsiteX5" fmla="*/ 625422 w 625422"/>
                  <a:gd name="connsiteY5" fmla="*/ 453692 h 691521"/>
                  <a:gd name="connsiteX6" fmla="*/ 301000 w 625422"/>
                  <a:gd name="connsiteY6" fmla="*/ 684263 h 691521"/>
                  <a:gd name="connsiteX7" fmla="*/ 1199 w 625422"/>
                  <a:gd name="connsiteY7" fmla="*/ 263686 h 691521"/>
                  <a:gd name="connsiteX0" fmla="*/ 1199 w 625422"/>
                  <a:gd name="connsiteY0" fmla="*/ 263686 h 686297"/>
                  <a:gd name="connsiteX1" fmla="*/ 198345 w 625422"/>
                  <a:gd name="connsiteY1" fmla="*/ 205690 h 686297"/>
                  <a:gd name="connsiteX2" fmla="*/ 261854 w 625422"/>
                  <a:gd name="connsiteY2" fmla="*/ 0 h 686297"/>
                  <a:gd name="connsiteX3" fmla="*/ 380664 w 625422"/>
                  <a:gd name="connsiteY3" fmla="*/ 172031 h 686297"/>
                  <a:gd name="connsiteX4" fmla="*/ 428347 w 625422"/>
                  <a:gd name="connsiteY4" fmla="*/ 160811 h 686297"/>
                  <a:gd name="connsiteX5" fmla="*/ 625422 w 625422"/>
                  <a:gd name="connsiteY5" fmla="*/ 453692 h 686297"/>
                  <a:gd name="connsiteX6" fmla="*/ 301000 w 625422"/>
                  <a:gd name="connsiteY6" fmla="*/ 684263 h 686297"/>
                  <a:gd name="connsiteX7" fmla="*/ 1199 w 625422"/>
                  <a:gd name="connsiteY7" fmla="*/ 263686 h 686297"/>
                  <a:gd name="connsiteX0" fmla="*/ 1199 w 625422"/>
                  <a:gd name="connsiteY0" fmla="*/ 263686 h 686297"/>
                  <a:gd name="connsiteX1" fmla="*/ 198345 w 625422"/>
                  <a:gd name="connsiteY1" fmla="*/ 205690 h 686297"/>
                  <a:gd name="connsiteX2" fmla="*/ 261854 w 625422"/>
                  <a:gd name="connsiteY2" fmla="*/ 0 h 686297"/>
                  <a:gd name="connsiteX3" fmla="*/ 380664 w 625422"/>
                  <a:gd name="connsiteY3" fmla="*/ 172031 h 686297"/>
                  <a:gd name="connsiteX4" fmla="*/ 428347 w 625422"/>
                  <a:gd name="connsiteY4" fmla="*/ 160811 h 686297"/>
                  <a:gd name="connsiteX5" fmla="*/ 625422 w 625422"/>
                  <a:gd name="connsiteY5" fmla="*/ 453692 h 686297"/>
                  <a:gd name="connsiteX6" fmla="*/ 301000 w 625422"/>
                  <a:gd name="connsiteY6" fmla="*/ 684263 h 686297"/>
                  <a:gd name="connsiteX7" fmla="*/ 1199 w 625422"/>
                  <a:gd name="connsiteY7" fmla="*/ 263686 h 686297"/>
                  <a:gd name="connsiteX0" fmla="*/ 1199 w 625422"/>
                  <a:gd name="connsiteY0" fmla="*/ 263686 h 684535"/>
                  <a:gd name="connsiteX1" fmla="*/ 198345 w 625422"/>
                  <a:gd name="connsiteY1" fmla="*/ 205690 h 684535"/>
                  <a:gd name="connsiteX2" fmla="*/ 261854 w 625422"/>
                  <a:gd name="connsiteY2" fmla="*/ 0 h 684535"/>
                  <a:gd name="connsiteX3" fmla="*/ 380664 w 625422"/>
                  <a:gd name="connsiteY3" fmla="*/ 172031 h 684535"/>
                  <a:gd name="connsiteX4" fmla="*/ 428347 w 625422"/>
                  <a:gd name="connsiteY4" fmla="*/ 160811 h 684535"/>
                  <a:gd name="connsiteX5" fmla="*/ 625422 w 625422"/>
                  <a:gd name="connsiteY5" fmla="*/ 453692 h 684535"/>
                  <a:gd name="connsiteX6" fmla="*/ 301000 w 625422"/>
                  <a:gd name="connsiteY6" fmla="*/ 684263 h 684535"/>
                  <a:gd name="connsiteX7" fmla="*/ 1199 w 625422"/>
                  <a:gd name="connsiteY7" fmla="*/ 263686 h 684535"/>
                  <a:gd name="connsiteX0" fmla="*/ 1199 w 625422"/>
                  <a:gd name="connsiteY0" fmla="*/ 263686 h 685959"/>
                  <a:gd name="connsiteX1" fmla="*/ 198345 w 625422"/>
                  <a:gd name="connsiteY1" fmla="*/ 205690 h 685959"/>
                  <a:gd name="connsiteX2" fmla="*/ 261854 w 625422"/>
                  <a:gd name="connsiteY2" fmla="*/ 0 h 685959"/>
                  <a:gd name="connsiteX3" fmla="*/ 380664 w 625422"/>
                  <a:gd name="connsiteY3" fmla="*/ 172031 h 685959"/>
                  <a:gd name="connsiteX4" fmla="*/ 428347 w 625422"/>
                  <a:gd name="connsiteY4" fmla="*/ 160811 h 685959"/>
                  <a:gd name="connsiteX5" fmla="*/ 625422 w 625422"/>
                  <a:gd name="connsiteY5" fmla="*/ 453692 h 685959"/>
                  <a:gd name="connsiteX6" fmla="*/ 301000 w 625422"/>
                  <a:gd name="connsiteY6" fmla="*/ 684263 h 685959"/>
                  <a:gd name="connsiteX7" fmla="*/ 1199 w 625422"/>
                  <a:gd name="connsiteY7" fmla="*/ 263686 h 685959"/>
                  <a:gd name="connsiteX0" fmla="*/ 1199 w 625422"/>
                  <a:gd name="connsiteY0" fmla="*/ 263686 h 685959"/>
                  <a:gd name="connsiteX1" fmla="*/ 198345 w 625422"/>
                  <a:gd name="connsiteY1" fmla="*/ 205690 h 685959"/>
                  <a:gd name="connsiteX2" fmla="*/ 261854 w 625422"/>
                  <a:gd name="connsiteY2" fmla="*/ 0 h 685959"/>
                  <a:gd name="connsiteX3" fmla="*/ 380664 w 625422"/>
                  <a:gd name="connsiteY3" fmla="*/ 172031 h 685959"/>
                  <a:gd name="connsiteX4" fmla="*/ 428347 w 625422"/>
                  <a:gd name="connsiteY4" fmla="*/ 160811 h 685959"/>
                  <a:gd name="connsiteX5" fmla="*/ 625422 w 625422"/>
                  <a:gd name="connsiteY5" fmla="*/ 453692 h 685959"/>
                  <a:gd name="connsiteX6" fmla="*/ 301000 w 625422"/>
                  <a:gd name="connsiteY6" fmla="*/ 684263 h 685959"/>
                  <a:gd name="connsiteX7" fmla="*/ 1199 w 625422"/>
                  <a:gd name="connsiteY7" fmla="*/ 263686 h 685959"/>
                  <a:gd name="connsiteX0" fmla="*/ 1199 w 625422"/>
                  <a:gd name="connsiteY0" fmla="*/ 263686 h 684263"/>
                  <a:gd name="connsiteX1" fmla="*/ 198345 w 625422"/>
                  <a:gd name="connsiteY1" fmla="*/ 205690 h 684263"/>
                  <a:gd name="connsiteX2" fmla="*/ 261854 w 625422"/>
                  <a:gd name="connsiteY2" fmla="*/ 0 h 684263"/>
                  <a:gd name="connsiteX3" fmla="*/ 380664 w 625422"/>
                  <a:gd name="connsiteY3" fmla="*/ 172031 h 684263"/>
                  <a:gd name="connsiteX4" fmla="*/ 428347 w 625422"/>
                  <a:gd name="connsiteY4" fmla="*/ 160811 h 684263"/>
                  <a:gd name="connsiteX5" fmla="*/ 625422 w 625422"/>
                  <a:gd name="connsiteY5" fmla="*/ 453692 h 684263"/>
                  <a:gd name="connsiteX6" fmla="*/ 301000 w 625422"/>
                  <a:gd name="connsiteY6" fmla="*/ 684263 h 684263"/>
                  <a:gd name="connsiteX7" fmla="*/ 1199 w 625422"/>
                  <a:gd name="connsiteY7" fmla="*/ 263686 h 68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5422" h="684263">
                    <a:moveTo>
                      <a:pt x="1199" y="263686"/>
                    </a:moveTo>
                    <a:cubicBezTo>
                      <a:pt x="-15910" y="183924"/>
                      <a:pt x="154903" y="249638"/>
                      <a:pt x="198345" y="205690"/>
                    </a:cubicBezTo>
                    <a:cubicBezTo>
                      <a:pt x="241788" y="161742"/>
                      <a:pt x="231468" y="5610"/>
                      <a:pt x="261854" y="0"/>
                    </a:cubicBezTo>
                    <a:lnTo>
                      <a:pt x="380664" y="172031"/>
                    </a:lnTo>
                    <a:lnTo>
                      <a:pt x="428347" y="160811"/>
                    </a:lnTo>
                    <a:lnTo>
                      <a:pt x="625422" y="453692"/>
                    </a:lnTo>
                    <a:cubicBezTo>
                      <a:pt x="530055" y="602787"/>
                      <a:pt x="413451" y="657028"/>
                      <a:pt x="301000" y="684263"/>
                    </a:cubicBezTo>
                    <a:lnTo>
                      <a:pt x="1199" y="263686"/>
                    </a:lnTo>
                    <a:close/>
                  </a:path>
                </a:pathLst>
              </a:custGeom>
              <a:solidFill>
                <a:schemeClr val="tx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400">
                  <a:latin typeface="Poppins" panose="00000500000000000000" pitchFamily="2" charset="0"/>
                  <a:cs typeface="Poppins" panose="00000500000000000000" pitchFamily="2" charset="0"/>
                </a:endParaRPr>
              </a:p>
            </p:txBody>
          </p:sp>
          <p:grpSp>
            <p:nvGrpSpPr>
              <p:cNvPr id="38" name="Group 37">
                <a:extLst>
                  <a:ext uri="{FF2B5EF4-FFF2-40B4-BE49-F238E27FC236}">
                    <a16:creationId xmlns:a16="http://schemas.microsoft.com/office/drawing/2014/main" id="{685B6ED4-910C-DD49-3153-9B2D3B3ABDDC}"/>
                  </a:ext>
                </a:extLst>
              </p:cNvPr>
              <p:cNvGrpSpPr/>
              <p:nvPr/>
            </p:nvGrpSpPr>
            <p:grpSpPr>
              <a:xfrm>
                <a:off x="3868279" y="3607904"/>
                <a:ext cx="427199" cy="427198"/>
                <a:chOff x="3670317" y="3260784"/>
                <a:chExt cx="1030457" cy="1030457"/>
              </a:xfrm>
              <a:solidFill>
                <a:schemeClr val="bg1"/>
              </a:solidFill>
            </p:grpSpPr>
            <p:sp>
              <p:nvSpPr>
                <p:cNvPr id="39" name="Rectangle 38">
                  <a:extLst>
                    <a:ext uri="{FF2B5EF4-FFF2-40B4-BE49-F238E27FC236}">
                      <a16:creationId xmlns:a16="http://schemas.microsoft.com/office/drawing/2014/main" id="{B02F0D9B-2CAF-F779-2E1D-5E3B3B5B3E99}"/>
                    </a:ext>
                  </a:extLst>
                </p:cNvPr>
                <p:cNvSpPr/>
                <p:nvPr/>
              </p:nvSpPr>
              <p:spPr>
                <a:xfrm>
                  <a:off x="4069313" y="3260784"/>
                  <a:ext cx="232466" cy="1030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400">
                    <a:latin typeface="Poppins" panose="00000500000000000000" pitchFamily="2" charset="0"/>
                    <a:cs typeface="Poppins" panose="00000500000000000000" pitchFamily="2" charset="0"/>
                  </a:endParaRPr>
                </a:p>
              </p:txBody>
            </p:sp>
            <p:sp>
              <p:nvSpPr>
                <p:cNvPr id="40" name="Rectangle 39">
                  <a:extLst>
                    <a:ext uri="{FF2B5EF4-FFF2-40B4-BE49-F238E27FC236}">
                      <a16:creationId xmlns:a16="http://schemas.microsoft.com/office/drawing/2014/main" id="{991B6616-9E19-EE21-7855-11D42417A1E0}"/>
                    </a:ext>
                  </a:extLst>
                </p:cNvPr>
                <p:cNvSpPr/>
                <p:nvPr/>
              </p:nvSpPr>
              <p:spPr>
                <a:xfrm rot="16200000">
                  <a:off x="4069313" y="3260784"/>
                  <a:ext cx="232466" cy="1030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400">
                    <a:latin typeface="Poppins" panose="00000500000000000000" pitchFamily="2" charset="0"/>
                    <a:cs typeface="Poppins" panose="00000500000000000000" pitchFamily="2" charset="0"/>
                  </a:endParaRPr>
                </a:p>
              </p:txBody>
            </p:sp>
          </p:grpSp>
        </p:grpSp>
        <p:grpSp>
          <p:nvGrpSpPr>
            <p:cNvPr id="19" name="Group 18">
              <a:extLst>
                <a:ext uri="{FF2B5EF4-FFF2-40B4-BE49-F238E27FC236}">
                  <a16:creationId xmlns:a16="http://schemas.microsoft.com/office/drawing/2014/main" id="{4BB4B21F-4946-4861-85DC-5D5F2D71C8FF}"/>
                </a:ext>
              </a:extLst>
            </p:cNvPr>
            <p:cNvGrpSpPr>
              <a:grpSpLocks noChangeAspect="1"/>
            </p:cNvGrpSpPr>
            <p:nvPr/>
          </p:nvGrpSpPr>
          <p:grpSpPr>
            <a:xfrm>
              <a:off x="9328605" y="3835898"/>
              <a:ext cx="551115" cy="457200"/>
              <a:chOff x="7592647" y="3338236"/>
              <a:chExt cx="966532" cy="966532"/>
            </a:xfrm>
          </p:grpSpPr>
          <p:sp>
            <p:nvSpPr>
              <p:cNvPr id="21" name="Oval 20">
                <a:extLst>
                  <a:ext uri="{FF2B5EF4-FFF2-40B4-BE49-F238E27FC236}">
                    <a16:creationId xmlns:a16="http://schemas.microsoft.com/office/drawing/2014/main" id="{917A90B6-2399-9874-5737-F257F56C1B1B}"/>
                  </a:ext>
                </a:extLst>
              </p:cNvPr>
              <p:cNvSpPr/>
              <p:nvPr/>
            </p:nvSpPr>
            <p:spPr>
              <a:xfrm>
                <a:off x="7592647" y="3338236"/>
                <a:ext cx="966532" cy="966532"/>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400">
                  <a:latin typeface="Poppins" panose="00000500000000000000" pitchFamily="2" charset="0"/>
                  <a:cs typeface="Poppins" panose="00000500000000000000" pitchFamily="2" charset="0"/>
                </a:endParaRPr>
              </a:p>
            </p:txBody>
          </p:sp>
          <p:sp>
            <p:nvSpPr>
              <p:cNvPr id="22" name="Oval 32">
                <a:extLst>
                  <a:ext uri="{FF2B5EF4-FFF2-40B4-BE49-F238E27FC236}">
                    <a16:creationId xmlns:a16="http://schemas.microsoft.com/office/drawing/2014/main" id="{6806A3C7-06FB-56A1-77FE-F45A85AB729B}"/>
                  </a:ext>
                </a:extLst>
              </p:cNvPr>
              <p:cNvSpPr/>
              <p:nvPr/>
            </p:nvSpPr>
            <p:spPr>
              <a:xfrm>
                <a:off x="7882974" y="3687145"/>
                <a:ext cx="615197" cy="616225"/>
              </a:xfrm>
              <a:custGeom>
                <a:avLst/>
                <a:gdLst>
                  <a:gd name="connsiteX0" fmla="*/ 0 w 966532"/>
                  <a:gd name="connsiteY0" fmla="*/ 483266 h 966532"/>
                  <a:gd name="connsiteX1" fmla="*/ 483266 w 966532"/>
                  <a:gd name="connsiteY1" fmla="*/ 0 h 966532"/>
                  <a:gd name="connsiteX2" fmla="*/ 966532 w 966532"/>
                  <a:gd name="connsiteY2" fmla="*/ 483266 h 966532"/>
                  <a:gd name="connsiteX3" fmla="*/ 483266 w 966532"/>
                  <a:gd name="connsiteY3" fmla="*/ 966532 h 966532"/>
                  <a:gd name="connsiteX4" fmla="*/ 0 w 966532"/>
                  <a:gd name="connsiteY4" fmla="*/ 483266 h 966532"/>
                  <a:gd name="connsiteX0" fmla="*/ 0 w 966532"/>
                  <a:gd name="connsiteY0" fmla="*/ 483266 h 966532"/>
                  <a:gd name="connsiteX1" fmla="*/ 483266 w 966532"/>
                  <a:gd name="connsiteY1" fmla="*/ 0 h 966532"/>
                  <a:gd name="connsiteX2" fmla="*/ 966532 w 966532"/>
                  <a:gd name="connsiteY2" fmla="*/ 483266 h 966532"/>
                  <a:gd name="connsiteX3" fmla="*/ 483266 w 966532"/>
                  <a:gd name="connsiteY3" fmla="*/ 966532 h 966532"/>
                  <a:gd name="connsiteX4" fmla="*/ 0 w 966532"/>
                  <a:gd name="connsiteY4" fmla="*/ 483266 h 966532"/>
                  <a:gd name="connsiteX0" fmla="*/ 5030 w 971562"/>
                  <a:gd name="connsiteY0" fmla="*/ 41692 h 524958"/>
                  <a:gd name="connsiteX1" fmla="*/ 756653 w 971562"/>
                  <a:gd name="connsiteY1" fmla="*/ 25565 h 524958"/>
                  <a:gd name="connsiteX2" fmla="*/ 971562 w 971562"/>
                  <a:gd name="connsiteY2" fmla="*/ 41692 h 524958"/>
                  <a:gd name="connsiteX3" fmla="*/ 488296 w 971562"/>
                  <a:gd name="connsiteY3" fmla="*/ 524958 h 524958"/>
                  <a:gd name="connsiteX4" fmla="*/ 5030 w 971562"/>
                  <a:gd name="connsiteY4" fmla="*/ 41692 h 524958"/>
                  <a:gd name="connsiteX0" fmla="*/ 8386 w 706561"/>
                  <a:gd name="connsiteY0" fmla="*/ 120786 h 505286"/>
                  <a:gd name="connsiteX1" fmla="*/ 491652 w 706561"/>
                  <a:gd name="connsiteY1" fmla="*/ 5268 h 505286"/>
                  <a:gd name="connsiteX2" fmla="*/ 706561 w 706561"/>
                  <a:gd name="connsiteY2" fmla="*/ 21395 h 505286"/>
                  <a:gd name="connsiteX3" fmla="*/ 223295 w 706561"/>
                  <a:gd name="connsiteY3" fmla="*/ 504661 h 505286"/>
                  <a:gd name="connsiteX4" fmla="*/ 8386 w 706561"/>
                  <a:gd name="connsiteY4" fmla="*/ 120786 h 505286"/>
                  <a:gd name="connsiteX0" fmla="*/ 7917 w 719093"/>
                  <a:gd name="connsiteY0" fmla="*/ 54508 h 503452"/>
                  <a:gd name="connsiteX1" fmla="*/ 504184 w 719093"/>
                  <a:gd name="connsiteY1" fmla="*/ 3994 h 503452"/>
                  <a:gd name="connsiteX2" fmla="*/ 719093 w 719093"/>
                  <a:gd name="connsiteY2" fmla="*/ 20121 h 503452"/>
                  <a:gd name="connsiteX3" fmla="*/ 235827 w 719093"/>
                  <a:gd name="connsiteY3" fmla="*/ 503387 h 503452"/>
                  <a:gd name="connsiteX4" fmla="*/ 7917 w 719093"/>
                  <a:gd name="connsiteY4" fmla="*/ 54508 h 503452"/>
                  <a:gd name="connsiteX0" fmla="*/ 3889 w 715065"/>
                  <a:gd name="connsiteY0" fmla="*/ 54020 h 494297"/>
                  <a:gd name="connsiteX1" fmla="*/ 500156 w 715065"/>
                  <a:gd name="connsiteY1" fmla="*/ 3506 h 494297"/>
                  <a:gd name="connsiteX2" fmla="*/ 715065 w 715065"/>
                  <a:gd name="connsiteY2" fmla="*/ 19633 h 494297"/>
                  <a:gd name="connsiteX3" fmla="*/ 292470 w 715065"/>
                  <a:gd name="connsiteY3" fmla="*/ 494231 h 494297"/>
                  <a:gd name="connsiteX4" fmla="*/ 3889 w 715065"/>
                  <a:gd name="connsiteY4" fmla="*/ 54020 h 494297"/>
                  <a:gd name="connsiteX0" fmla="*/ 0 w 711176"/>
                  <a:gd name="connsiteY0" fmla="*/ 54020 h 494231"/>
                  <a:gd name="connsiteX1" fmla="*/ 496267 w 711176"/>
                  <a:gd name="connsiteY1" fmla="*/ 3506 h 494231"/>
                  <a:gd name="connsiteX2" fmla="*/ 711176 w 711176"/>
                  <a:gd name="connsiteY2" fmla="*/ 19633 h 494231"/>
                  <a:gd name="connsiteX3" fmla="*/ 288581 w 711176"/>
                  <a:gd name="connsiteY3" fmla="*/ 494231 h 494231"/>
                  <a:gd name="connsiteX4" fmla="*/ 0 w 711176"/>
                  <a:gd name="connsiteY4" fmla="*/ 54020 h 494231"/>
                  <a:gd name="connsiteX0" fmla="*/ 0 w 722396"/>
                  <a:gd name="connsiteY0" fmla="*/ 70148 h 490930"/>
                  <a:gd name="connsiteX1" fmla="*/ 507487 w 722396"/>
                  <a:gd name="connsiteY1" fmla="*/ 0 h 490930"/>
                  <a:gd name="connsiteX2" fmla="*/ 722396 w 722396"/>
                  <a:gd name="connsiteY2" fmla="*/ 16127 h 490930"/>
                  <a:gd name="connsiteX3" fmla="*/ 299801 w 722396"/>
                  <a:gd name="connsiteY3" fmla="*/ 490725 h 490930"/>
                  <a:gd name="connsiteX4" fmla="*/ 0 w 722396"/>
                  <a:gd name="connsiteY4" fmla="*/ 70148 h 490930"/>
                  <a:gd name="connsiteX0" fmla="*/ 0 w 722396"/>
                  <a:gd name="connsiteY0" fmla="*/ 70148 h 490725"/>
                  <a:gd name="connsiteX1" fmla="*/ 507487 w 722396"/>
                  <a:gd name="connsiteY1" fmla="*/ 0 h 490725"/>
                  <a:gd name="connsiteX2" fmla="*/ 722396 w 722396"/>
                  <a:gd name="connsiteY2" fmla="*/ 16127 h 490725"/>
                  <a:gd name="connsiteX3" fmla="*/ 299801 w 722396"/>
                  <a:gd name="connsiteY3" fmla="*/ 490725 h 490725"/>
                  <a:gd name="connsiteX4" fmla="*/ 0 w 722396"/>
                  <a:gd name="connsiteY4" fmla="*/ 70148 h 490725"/>
                  <a:gd name="connsiteX0" fmla="*/ 0 w 671907"/>
                  <a:gd name="connsiteY0" fmla="*/ 77447 h 500021"/>
                  <a:gd name="connsiteX1" fmla="*/ 507487 w 671907"/>
                  <a:gd name="connsiteY1" fmla="*/ 7299 h 500021"/>
                  <a:gd name="connsiteX2" fmla="*/ 671907 w 671907"/>
                  <a:gd name="connsiteY2" fmla="*/ 172086 h 500021"/>
                  <a:gd name="connsiteX3" fmla="*/ 299801 w 671907"/>
                  <a:gd name="connsiteY3" fmla="*/ 498024 h 500021"/>
                  <a:gd name="connsiteX4" fmla="*/ 0 w 671907"/>
                  <a:gd name="connsiteY4" fmla="*/ 77447 h 500021"/>
                  <a:gd name="connsiteX0" fmla="*/ 0 w 671907"/>
                  <a:gd name="connsiteY0" fmla="*/ 77447 h 499159"/>
                  <a:gd name="connsiteX1" fmla="*/ 507487 w 671907"/>
                  <a:gd name="connsiteY1" fmla="*/ 7299 h 499159"/>
                  <a:gd name="connsiteX2" fmla="*/ 671907 w 671907"/>
                  <a:gd name="connsiteY2" fmla="*/ 172086 h 499159"/>
                  <a:gd name="connsiteX3" fmla="*/ 299801 w 671907"/>
                  <a:gd name="connsiteY3" fmla="*/ 498024 h 499159"/>
                  <a:gd name="connsiteX4" fmla="*/ 0 w 671907"/>
                  <a:gd name="connsiteY4" fmla="*/ 77447 h 499159"/>
                  <a:gd name="connsiteX0" fmla="*/ 0 w 671907"/>
                  <a:gd name="connsiteY0" fmla="*/ 77447 h 498793"/>
                  <a:gd name="connsiteX1" fmla="*/ 507487 w 671907"/>
                  <a:gd name="connsiteY1" fmla="*/ 7299 h 498793"/>
                  <a:gd name="connsiteX2" fmla="*/ 671907 w 671907"/>
                  <a:gd name="connsiteY2" fmla="*/ 172086 h 498793"/>
                  <a:gd name="connsiteX3" fmla="*/ 299801 w 671907"/>
                  <a:gd name="connsiteY3" fmla="*/ 498024 h 498793"/>
                  <a:gd name="connsiteX4" fmla="*/ 0 w 671907"/>
                  <a:gd name="connsiteY4" fmla="*/ 77447 h 498793"/>
                  <a:gd name="connsiteX0" fmla="*/ 0 w 671907"/>
                  <a:gd name="connsiteY0" fmla="*/ 77447 h 498024"/>
                  <a:gd name="connsiteX1" fmla="*/ 507487 w 671907"/>
                  <a:gd name="connsiteY1" fmla="*/ 7299 h 498024"/>
                  <a:gd name="connsiteX2" fmla="*/ 671907 w 671907"/>
                  <a:gd name="connsiteY2" fmla="*/ 172086 h 498024"/>
                  <a:gd name="connsiteX3" fmla="*/ 299801 w 671907"/>
                  <a:gd name="connsiteY3" fmla="*/ 498024 h 498024"/>
                  <a:gd name="connsiteX4" fmla="*/ 0 w 671907"/>
                  <a:gd name="connsiteY4" fmla="*/ 77447 h 498024"/>
                  <a:gd name="connsiteX0" fmla="*/ 199 w 672106"/>
                  <a:gd name="connsiteY0" fmla="*/ 264735 h 685312"/>
                  <a:gd name="connsiteX1" fmla="*/ 260854 w 672106"/>
                  <a:gd name="connsiteY1" fmla="*/ 1049 h 685312"/>
                  <a:gd name="connsiteX2" fmla="*/ 672106 w 672106"/>
                  <a:gd name="connsiteY2" fmla="*/ 359374 h 685312"/>
                  <a:gd name="connsiteX3" fmla="*/ 300000 w 672106"/>
                  <a:gd name="connsiteY3" fmla="*/ 685312 h 685312"/>
                  <a:gd name="connsiteX4" fmla="*/ 199 w 672106"/>
                  <a:gd name="connsiteY4" fmla="*/ 264735 h 685312"/>
                  <a:gd name="connsiteX0" fmla="*/ 160 w 675212"/>
                  <a:gd name="connsiteY0" fmla="*/ 265367 h 685944"/>
                  <a:gd name="connsiteX1" fmla="*/ 260815 w 675212"/>
                  <a:gd name="connsiteY1" fmla="*/ 1681 h 685944"/>
                  <a:gd name="connsiteX2" fmla="*/ 427308 w 675212"/>
                  <a:gd name="connsiteY2" fmla="*/ 162492 h 685944"/>
                  <a:gd name="connsiteX3" fmla="*/ 672067 w 675212"/>
                  <a:gd name="connsiteY3" fmla="*/ 360006 h 685944"/>
                  <a:gd name="connsiteX4" fmla="*/ 299961 w 675212"/>
                  <a:gd name="connsiteY4" fmla="*/ 685944 h 685944"/>
                  <a:gd name="connsiteX5" fmla="*/ 160 w 675212"/>
                  <a:gd name="connsiteY5" fmla="*/ 265367 h 685944"/>
                  <a:gd name="connsiteX0" fmla="*/ 160 w 642087"/>
                  <a:gd name="connsiteY0" fmla="*/ 265367 h 691708"/>
                  <a:gd name="connsiteX1" fmla="*/ 260815 w 642087"/>
                  <a:gd name="connsiteY1" fmla="*/ 1681 h 691708"/>
                  <a:gd name="connsiteX2" fmla="*/ 427308 w 642087"/>
                  <a:gd name="connsiteY2" fmla="*/ 162492 h 691708"/>
                  <a:gd name="connsiteX3" fmla="*/ 638408 w 642087"/>
                  <a:gd name="connsiteY3" fmla="*/ 441348 h 691708"/>
                  <a:gd name="connsiteX4" fmla="*/ 299961 w 642087"/>
                  <a:gd name="connsiteY4" fmla="*/ 685944 h 691708"/>
                  <a:gd name="connsiteX5" fmla="*/ 160 w 642087"/>
                  <a:gd name="connsiteY5" fmla="*/ 265367 h 691708"/>
                  <a:gd name="connsiteX0" fmla="*/ 160 w 638408"/>
                  <a:gd name="connsiteY0" fmla="*/ 265367 h 691708"/>
                  <a:gd name="connsiteX1" fmla="*/ 260815 w 638408"/>
                  <a:gd name="connsiteY1" fmla="*/ 1681 h 691708"/>
                  <a:gd name="connsiteX2" fmla="*/ 427308 w 638408"/>
                  <a:gd name="connsiteY2" fmla="*/ 162492 h 691708"/>
                  <a:gd name="connsiteX3" fmla="*/ 638408 w 638408"/>
                  <a:gd name="connsiteY3" fmla="*/ 441348 h 691708"/>
                  <a:gd name="connsiteX4" fmla="*/ 299961 w 638408"/>
                  <a:gd name="connsiteY4" fmla="*/ 685944 h 691708"/>
                  <a:gd name="connsiteX5" fmla="*/ 160 w 638408"/>
                  <a:gd name="connsiteY5" fmla="*/ 265367 h 691708"/>
                  <a:gd name="connsiteX0" fmla="*/ 160 w 638408"/>
                  <a:gd name="connsiteY0" fmla="*/ 263686 h 690027"/>
                  <a:gd name="connsiteX1" fmla="*/ 260815 w 638408"/>
                  <a:gd name="connsiteY1" fmla="*/ 0 h 690027"/>
                  <a:gd name="connsiteX2" fmla="*/ 427308 w 638408"/>
                  <a:gd name="connsiteY2" fmla="*/ 160811 h 690027"/>
                  <a:gd name="connsiteX3" fmla="*/ 638408 w 638408"/>
                  <a:gd name="connsiteY3" fmla="*/ 439667 h 690027"/>
                  <a:gd name="connsiteX4" fmla="*/ 299961 w 638408"/>
                  <a:gd name="connsiteY4" fmla="*/ 684263 h 690027"/>
                  <a:gd name="connsiteX5" fmla="*/ 160 w 638408"/>
                  <a:gd name="connsiteY5" fmla="*/ 263686 h 690027"/>
                  <a:gd name="connsiteX0" fmla="*/ 151 w 638399"/>
                  <a:gd name="connsiteY0" fmla="*/ 264789 h 691130"/>
                  <a:gd name="connsiteX1" fmla="*/ 260806 w 638399"/>
                  <a:gd name="connsiteY1" fmla="*/ 1103 h 691130"/>
                  <a:gd name="connsiteX2" fmla="*/ 362786 w 638399"/>
                  <a:gd name="connsiteY2" fmla="*/ 173134 h 691130"/>
                  <a:gd name="connsiteX3" fmla="*/ 427299 w 638399"/>
                  <a:gd name="connsiteY3" fmla="*/ 161914 h 691130"/>
                  <a:gd name="connsiteX4" fmla="*/ 638399 w 638399"/>
                  <a:gd name="connsiteY4" fmla="*/ 440770 h 691130"/>
                  <a:gd name="connsiteX5" fmla="*/ 299952 w 638399"/>
                  <a:gd name="connsiteY5" fmla="*/ 685366 h 691130"/>
                  <a:gd name="connsiteX6" fmla="*/ 151 w 638399"/>
                  <a:gd name="connsiteY6" fmla="*/ 264789 h 691130"/>
                  <a:gd name="connsiteX0" fmla="*/ 151 w 638399"/>
                  <a:gd name="connsiteY0" fmla="*/ 263686 h 690027"/>
                  <a:gd name="connsiteX1" fmla="*/ 260806 w 638399"/>
                  <a:gd name="connsiteY1" fmla="*/ 0 h 690027"/>
                  <a:gd name="connsiteX2" fmla="*/ 362786 w 638399"/>
                  <a:gd name="connsiteY2" fmla="*/ 172031 h 690027"/>
                  <a:gd name="connsiteX3" fmla="*/ 427299 w 638399"/>
                  <a:gd name="connsiteY3" fmla="*/ 160811 h 690027"/>
                  <a:gd name="connsiteX4" fmla="*/ 638399 w 638399"/>
                  <a:gd name="connsiteY4" fmla="*/ 439667 h 690027"/>
                  <a:gd name="connsiteX5" fmla="*/ 299952 w 638399"/>
                  <a:gd name="connsiteY5" fmla="*/ 684263 h 690027"/>
                  <a:gd name="connsiteX6" fmla="*/ 151 w 638399"/>
                  <a:gd name="connsiteY6" fmla="*/ 263686 h 690027"/>
                  <a:gd name="connsiteX0" fmla="*/ 1199 w 639447"/>
                  <a:gd name="connsiteY0" fmla="*/ 263875 h 690216"/>
                  <a:gd name="connsiteX1" fmla="*/ 198345 w 639447"/>
                  <a:gd name="connsiteY1" fmla="*/ 205879 h 690216"/>
                  <a:gd name="connsiteX2" fmla="*/ 261854 w 639447"/>
                  <a:gd name="connsiteY2" fmla="*/ 189 h 690216"/>
                  <a:gd name="connsiteX3" fmla="*/ 363834 w 639447"/>
                  <a:gd name="connsiteY3" fmla="*/ 172220 h 690216"/>
                  <a:gd name="connsiteX4" fmla="*/ 428347 w 639447"/>
                  <a:gd name="connsiteY4" fmla="*/ 161000 h 690216"/>
                  <a:gd name="connsiteX5" fmla="*/ 639447 w 639447"/>
                  <a:gd name="connsiteY5" fmla="*/ 439856 h 690216"/>
                  <a:gd name="connsiteX6" fmla="*/ 301000 w 639447"/>
                  <a:gd name="connsiteY6" fmla="*/ 684452 h 690216"/>
                  <a:gd name="connsiteX7" fmla="*/ 1199 w 639447"/>
                  <a:gd name="connsiteY7" fmla="*/ 263875 h 690216"/>
                  <a:gd name="connsiteX0" fmla="*/ 1199 w 639447"/>
                  <a:gd name="connsiteY0" fmla="*/ 263875 h 690216"/>
                  <a:gd name="connsiteX1" fmla="*/ 198345 w 639447"/>
                  <a:gd name="connsiteY1" fmla="*/ 205879 h 690216"/>
                  <a:gd name="connsiteX2" fmla="*/ 261854 w 639447"/>
                  <a:gd name="connsiteY2" fmla="*/ 189 h 690216"/>
                  <a:gd name="connsiteX3" fmla="*/ 363834 w 639447"/>
                  <a:gd name="connsiteY3" fmla="*/ 172220 h 690216"/>
                  <a:gd name="connsiteX4" fmla="*/ 428347 w 639447"/>
                  <a:gd name="connsiteY4" fmla="*/ 161000 h 690216"/>
                  <a:gd name="connsiteX5" fmla="*/ 639447 w 639447"/>
                  <a:gd name="connsiteY5" fmla="*/ 439856 h 690216"/>
                  <a:gd name="connsiteX6" fmla="*/ 301000 w 639447"/>
                  <a:gd name="connsiteY6" fmla="*/ 684452 h 690216"/>
                  <a:gd name="connsiteX7" fmla="*/ 1199 w 639447"/>
                  <a:gd name="connsiteY7" fmla="*/ 263875 h 690216"/>
                  <a:gd name="connsiteX0" fmla="*/ 1199 w 639447"/>
                  <a:gd name="connsiteY0" fmla="*/ 263686 h 690027"/>
                  <a:gd name="connsiteX1" fmla="*/ 198345 w 639447"/>
                  <a:gd name="connsiteY1" fmla="*/ 205690 h 690027"/>
                  <a:gd name="connsiteX2" fmla="*/ 261854 w 639447"/>
                  <a:gd name="connsiteY2" fmla="*/ 0 h 690027"/>
                  <a:gd name="connsiteX3" fmla="*/ 363834 w 639447"/>
                  <a:gd name="connsiteY3" fmla="*/ 172031 h 690027"/>
                  <a:gd name="connsiteX4" fmla="*/ 428347 w 639447"/>
                  <a:gd name="connsiteY4" fmla="*/ 160811 h 690027"/>
                  <a:gd name="connsiteX5" fmla="*/ 639447 w 639447"/>
                  <a:gd name="connsiteY5" fmla="*/ 439667 h 690027"/>
                  <a:gd name="connsiteX6" fmla="*/ 301000 w 639447"/>
                  <a:gd name="connsiteY6" fmla="*/ 684263 h 690027"/>
                  <a:gd name="connsiteX7" fmla="*/ 1199 w 639447"/>
                  <a:gd name="connsiteY7" fmla="*/ 263686 h 690027"/>
                  <a:gd name="connsiteX0" fmla="*/ 1199 w 639447"/>
                  <a:gd name="connsiteY0" fmla="*/ 263875 h 690216"/>
                  <a:gd name="connsiteX1" fmla="*/ 198345 w 639447"/>
                  <a:gd name="connsiteY1" fmla="*/ 205879 h 690216"/>
                  <a:gd name="connsiteX2" fmla="*/ 261854 w 639447"/>
                  <a:gd name="connsiteY2" fmla="*/ 189 h 690216"/>
                  <a:gd name="connsiteX3" fmla="*/ 380664 w 639447"/>
                  <a:gd name="connsiteY3" fmla="*/ 172220 h 690216"/>
                  <a:gd name="connsiteX4" fmla="*/ 428347 w 639447"/>
                  <a:gd name="connsiteY4" fmla="*/ 161000 h 690216"/>
                  <a:gd name="connsiteX5" fmla="*/ 639447 w 639447"/>
                  <a:gd name="connsiteY5" fmla="*/ 439856 h 690216"/>
                  <a:gd name="connsiteX6" fmla="*/ 301000 w 639447"/>
                  <a:gd name="connsiteY6" fmla="*/ 684452 h 690216"/>
                  <a:gd name="connsiteX7" fmla="*/ 1199 w 639447"/>
                  <a:gd name="connsiteY7" fmla="*/ 263875 h 690216"/>
                  <a:gd name="connsiteX0" fmla="*/ 1199 w 639447"/>
                  <a:gd name="connsiteY0" fmla="*/ 263686 h 690027"/>
                  <a:gd name="connsiteX1" fmla="*/ 198345 w 639447"/>
                  <a:gd name="connsiteY1" fmla="*/ 205690 h 690027"/>
                  <a:gd name="connsiteX2" fmla="*/ 261854 w 639447"/>
                  <a:gd name="connsiteY2" fmla="*/ 0 h 690027"/>
                  <a:gd name="connsiteX3" fmla="*/ 380664 w 639447"/>
                  <a:gd name="connsiteY3" fmla="*/ 172031 h 690027"/>
                  <a:gd name="connsiteX4" fmla="*/ 428347 w 639447"/>
                  <a:gd name="connsiteY4" fmla="*/ 160811 h 690027"/>
                  <a:gd name="connsiteX5" fmla="*/ 639447 w 639447"/>
                  <a:gd name="connsiteY5" fmla="*/ 439667 h 690027"/>
                  <a:gd name="connsiteX6" fmla="*/ 301000 w 639447"/>
                  <a:gd name="connsiteY6" fmla="*/ 684263 h 690027"/>
                  <a:gd name="connsiteX7" fmla="*/ 1199 w 639447"/>
                  <a:gd name="connsiteY7" fmla="*/ 263686 h 690027"/>
                  <a:gd name="connsiteX0" fmla="*/ 1199 w 625422"/>
                  <a:gd name="connsiteY0" fmla="*/ 263686 h 691521"/>
                  <a:gd name="connsiteX1" fmla="*/ 198345 w 625422"/>
                  <a:gd name="connsiteY1" fmla="*/ 205690 h 691521"/>
                  <a:gd name="connsiteX2" fmla="*/ 261854 w 625422"/>
                  <a:gd name="connsiteY2" fmla="*/ 0 h 691521"/>
                  <a:gd name="connsiteX3" fmla="*/ 380664 w 625422"/>
                  <a:gd name="connsiteY3" fmla="*/ 172031 h 691521"/>
                  <a:gd name="connsiteX4" fmla="*/ 428347 w 625422"/>
                  <a:gd name="connsiteY4" fmla="*/ 160811 h 691521"/>
                  <a:gd name="connsiteX5" fmla="*/ 625422 w 625422"/>
                  <a:gd name="connsiteY5" fmla="*/ 453692 h 691521"/>
                  <a:gd name="connsiteX6" fmla="*/ 301000 w 625422"/>
                  <a:gd name="connsiteY6" fmla="*/ 684263 h 691521"/>
                  <a:gd name="connsiteX7" fmla="*/ 1199 w 625422"/>
                  <a:gd name="connsiteY7" fmla="*/ 263686 h 691521"/>
                  <a:gd name="connsiteX0" fmla="*/ 1199 w 625422"/>
                  <a:gd name="connsiteY0" fmla="*/ 263686 h 691521"/>
                  <a:gd name="connsiteX1" fmla="*/ 198345 w 625422"/>
                  <a:gd name="connsiteY1" fmla="*/ 205690 h 691521"/>
                  <a:gd name="connsiteX2" fmla="*/ 261854 w 625422"/>
                  <a:gd name="connsiteY2" fmla="*/ 0 h 691521"/>
                  <a:gd name="connsiteX3" fmla="*/ 380664 w 625422"/>
                  <a:gd name="connsiteY3" fmla="*/ 172031 h 691521"/>
                  <a:gd name="connsiteX4" fmla="*/ 428347 w 625422"/>
                  <a:gd name="connsiteY4" fmla="*/ 160811 h 691521"/>
                  <a:gd name="connsiteX5" fmla="*/ 625422 w 625422"/>
                  <a:gd name="connsiteY5" fmla="*/ 453692 h 691521"/>
                  <a:gd name="connsiteX6" fmla="*/ 301000 w 625422"/>
                  <a:gd name="connsiteY6" fmla="*/ 684263 h 691521"/>
                  <a:gd name="connsiteX7" fmla="*/ 1199 w 625422"/>
                  <a:gd name="connsiteY7" fmla="*/ 263686 h 691521"/>
                  <a:gd name="connsiteX0" fmla="*/ 1199 w 625422"/>
                  <a:gd name="connsiteY0" fmla="*/ 263686 h 686297"/>
                  <a:gd name="connsiteX1" fmla="*/ 198345 w 625422"/>
                  <a:gd name="connsiteY1" fmla="*/ 205690 h 686297"/>
                  <a:gd name="connsiteX2" fmla="*/ 261854 w 625422"/>
                  <a:gd name="connsiteY2" fmla="*/ 0 h 686297"/>
                  <a:gd name="connsiteX3" fmla="*/ 380664 w 625422"/>
                  <a:gd name="connsiteY3" fmla="*/ 172031 h 686297"/>
                  <a:gd name="connsiteX4" fmla="*/ 428347 w 625422"/>
                  <a:gd name="connsiteY4" fmla="*/ 160811 h 686297"/>
                  <a:gd name="connsiteX5" fmla="*/ 625422 w 625422"/>
                  <a:gd name="connsiteY5" fmla="*/ 453692 h 686297"/>
                  <a:gd name="connsiteX6" fmla="*/ 301000 w 625422"/>
                  <a:gd name="connsiteY6" fmla="*/ 684263 h 686297"/>
                  <a:gd name="connsiteX7" fmla="*/ 1199 w 625422"/>
                  <a:gd name="connsiteY7" fmla="*/ 263686 h 686297"/>
                  <a:gd name="connsiteX0" fmla="*/ 1199 w 625422"/>
                  <a:gd name="connsiteY0" fmla="*/ 263686 h 686297"/>
                  <a:gd name="connsiteX1" fmla="*/ 198345 w 625422"/>
                  <a:gd name="connsiteY1" fmla="*/ 205690 h 686297"/>
                  <a:gd name="connsiteX2" fmla="*/ 261854 w 625422"/>
                  <a:gd name="connsiteY2" fmla="*/ 0 h 686297"/>
                  <a:gd name="connsiteX3" fmla="*/ 380664 w 625422"/>
                  <a:gd name="connsiteY3" fmla="*/ 172031 h 686297"/>
                  <a:gd name="connsiteX4" fmla="*/ 428347 w 625422"/>
                  <a:gd name="connsiteY4" fmla="*/ 160811 h 686297"/>
                  <a:gd name="connsiteX5" fmla="*/ 625422 w 625422"/>
                  <a:gd name="connsiteY5" fmla="*/ 453692 h 686297"/>
                  <a:gd name="connsiteX6" fmla="*/ 301000 w 625422"/>
                  <a:gd name="connsiteY6" fmla="*/ 684263 h 686297"/>
                  <a:gd name="connsiteX7" fmla="*/ 1199 w 625422"/>
                  <a:gd name="connsiteY7" fmla="*/ 263686 h 686297"/>
                  <a:gd name="connsiteX0" fmla="*/ 1199 w 625422"/>
                  <a:gd name="connsiteY0" fmla="*/ 263686 h 684535"/>
                  <a:gd name="connsiteX1" fmla="*/ 198345 w 625422"/>
                  <a:gd name="connsiteY1" fmla="*/ 205690 h 684535"/>
                  <a:gd name="connsiteX2" fmla="*/ 261854 w 625422"/>
                  <a:gd name="connsiteY2" fmla="*/ 0 h 684535"/>
                  <a:gd name="connsiteX3" fmla="*/ 380664 w 625422"/>
                  <a:gd name="connsiteY3" fmla="*/ 172031 h 684535"/>
                  <a:gd name="connsiteX4" fmla="*/ 428347 w 625422"/>
                  <a:gd name="connsiteY4" fmla="*/ 160811 h 684535"/>
                  <a:gd name="connsiteX5" fmla="*/ 625422 w 625422"/>
                  <a:gd name="connsiteY5" fmla="*/ 453692 h 684535"/>
                  <a:gd name="connsiteX6" fmla="*/ 301000 w 625422"/>
                  <a:gd name="connsiteY6" fmla="*/ 684263 h 684535"/>
                  <a:gd name="connsiteX7" fmla="*/ 1199 w 625422"/>
                  <a:gd name="connsiteY7" fmla="*/ 263686 h 684535"/>
                  <a:gd name="connsiteX0" fmla="*/ 1199 w 625422"/>
                  <a:gd name="connsiteY0" fmla="*/ 263686 h 685959"/>
                  <a:gd name="connsiteX1" fmla="*/ 198345 w 625422"/>
                  <a:gd name="connsiteY1" fmla="*/ 205690 h 685959"/>
                  <a:gd name="connsiteX2" fmla="*/ 261854 w 625422"/>
                  <a:gd name="connsiteY2" fmla="*/ 0 h 685959"/>
                  <a:gd name="connsiteX3" fmla="*/ 380664 w 625422"/>
                  <a:gd name="connsiteY3" fmla="*/ 172031 h 685959"/>
                  <a:gd name="connsiteX4" fmla="*/ 428347 w 625422"/>
                  <a:gd name="connsiteY4" fmla="*/ 160811 h 685959"/>
                  <a:gd name="connsiteX5" fmla="*/ 625422 w 625422"/>
                  <a:gd name="connsiteY5" fmla="*/ 453692 h 685959"/>
                  <a:gd name="connsiteX6" fmla="*/ 301000 w 625422"/>
                  <a:gd name="connsiteY6" fmla="*/ 684263 h 685959"/>
                  <a:gd name="connsiteX7" fmla="*/ 1199 w 625422"/>
                  <a:gd name="connsiteY7" fmla="*/ 263686 h 685959"/>
                  <a:gd name="connsiteX0" fmla="*/ 1199 w 625422"/>
                  <a:gd name="connsiteY0" fmla="*/ 263686 h 685959"/>
                  <a:gd name="connsiteX1" fmla="*/ 198345 w 625422"/>
                  <a:gd name="connsiteY1" fmla="*/ 205690 h 685959"/>
                  <a:gd name="connsiteX2" fmla="*/ 261854 w 625422"/>
                  <a:gd name="connsiteY2" fmla="*/ 0 h 685959"/>
                  <a:gd name="connsiteX3" fmla="*/ 380664 w 625422"/>
                  <a:gd name="connsiteY3" fmla="*/ 172031 h 685959"/>
                  <a:gd name="connsiteX4" fmla="*/ 428347 w 625422"/>
                  <a:gd name="connsiteY4" fmla="*/ 160811 h 685959"/>
                  <a:gd name="connsiteX5" fmla="*/ 625422 w 625422"/>
                  <a:gd name="connsiteY5" fmla="*/ 453692 h 685959"/>
                  <a:gd name="connsiteX6" fmla="*/ 301000 w 625422"/>
                  <a:gd name="connsiteY6" fmla="*/ 684263 h 685959"/>
                  <a:gd name="connsiteX7" fmla="*/ 1199 w 625422"/>
                  <a:gd name="connsiteY7" fmla="*/ 263686 h 685959"/>
                  <a:gd name="connsiteX0" fmla="*/ 1199 w 625422"/>
                  <a:gd name="connsiteY0" fmla="*/ 263686 h 684263"/>
                  <a:gd name="connsiteX1" fmla="*/ 198345 w 625422"/>
                  <a:gd name="connsiteY1" fmla="*/ 205690 h 684263"/>
                  <a:gd name="connsiteX2" fmla="*/ 261854 w 625422"/>
                  <a:gd name="connsiteY2" fmla="*/ 0 h 684263"/>
                  <a:gd name="connsiteX3" fmla="*/ 380664 w 625422"/>
                  <a:gd name="connsiteY3" fmla="*/ 172031 h 684263"/>
                  <a:gd name="connsiteX4" fmla="*/ 428347 w 625422"/>
                  <a:gd name="connsiteY4" fmla="*/ 160811 h 684263"/>
                  <a:gd name="connsiteX5" fmla="*/ 625422 w 625422"/>
                  <a:gd name="connsiteY5" fmla="*/ 453692 h 684263"/>
                  <a:gd name="connsiteX6" fmla="*/ 301000 w 625422"/>
                  <a:gd name="connsiteY6" fmla="*/ 684263 h 684263"/>
                  <a:gd name="connsiteX7" fmla="*/ 1199 w 625422"/>
                  <a:gd name="connsiteY7" fmla="*/ 263686 h 684263"/>
                  <a:gd name="connsiteX0" fmla="*/ 1346 w 605628"/>
                  <a:gd name="connsiteY0" fmla="*/ 340598 h 686535"/>
                  <a:gd name="connsiteX1" fmla="*/ 178551 w 605628"/>
                  <a:gd name="connsiteY1" fmla="*/ 205690 h 686535"/>
                  <a:gd name="connsiteX2" fmla="*/ 242060 w 605628"/>
                  <a:gd name="connsiteY2" fmla="*/ 0 h 686535"/>
                  <a:gd name="connsiteX3" fmla="*/ 360870 w 605628"/>
                  <a:gd name="connsiteY3" fmla="*/ 172031 h 686535"/>
                  <a:gd name="connsiteX4" fmla="*/ 408553 w 605628"/>
                  <a:gd name="connsiteY4" fmla="*/ 160811 h 686535"/>
                  <a:gd name="connsiteX5" fmla="*/ 605628 w 605628"/>
                  <a:gd name="connsiteY5" fmla="*/ 453692 h 686535"/>
                  <a:gd name="connsiteX6" fmla="*/ 281206 w 605628"/>
                  <a:gd name="connsiteY6" fmla="*/ 684263 h 686535"/>
                  <a:gd name="connsiteX7" fmla="*/ 1346 w 605628"/>
                  <a:gd name="connsiteY7" fmla="*/ 340598 h 686535"/>
                  <a:gd name="connsiteX0" fmla="*/ 4781 w 609063"/>
                  <a:gd name="connsiteY0" fmla="*/ 342026 h 687963"/>
                  <a:gd name="connsiteX1" fmla="*/ 119316 w 609063"/>
                  <a:gd name="connsiteY1" fmla="*/ 272636 h 687963"/>
                  <a:gd name="connsiteX2" fmla="*/ 245495 w 609063"/>
                  <a:gd name="connsiteY2" fmla="*/ 1428 h 687963"/>
                  <a:gd name="connsiteX3" fmla="*/ 364305 w 609063"/>
                  <a:gd name="connsiteY3" fmla="*/ 173459 h 687963"/>
                  <a:gd name="connsiteX4" fmla="*/ 411988 w 609063"/>
                  <a:gd name="connsiteY4" fmla="*/ 162239 h 687963"/>
                  <a:gd name="connsiteX5" fmla="*/ 609063 w 609063"/>
                  <a:gd name="connsiteY5" fmla="*/ 455120 h 687963"/>
                  <a:gd name="connsiteX6" fmla="*/ 284641 w 609063"/>
                  <a:gd name="connsiteY6" fmla="*/ 685691 h 687963"/>
                  <a:gd name="connsiteX7" fmla="*/ 4781 w 609063"/>
                  <a:gd name="connsiteY7" fmla="*/ 342026 h 687963"/>
                  <a:gd name="connsiteX0" fmla="*/ 4781 w 609063"/>
                  <a:gd name="connsiteY0" fmla="*/ 198510 h 544447"/>
                  <a:gd name="connsiteX1" fmla="*/ 119316 w 609063"/>
                  <a:gd name="connsiteY1" fmla="*/ 129120 h 544447"/>
                  <a:gd name="connsiteX2" fmla="*/ 11910 w 609063"/>
                  <a:gd name="connsiteY2" fmla="*/ 28828 h 544447"/>
                  <a:gd name="connsiteX3" fmla="*/ 364305 w 609063"/>
                  <a:gd name="connsiteY3" fmla="*/ 29943 h 544447"/>
                  <a:gd name="connsiteX4" fmla="*/ 411988 w 609063"/>
                  <a:gd name="connsiteY4" fmla="*/ 18723 h 544447"/>
                  <a:gd name="connsiteX5" fmla="*/ 609063 w 609063"/>
                  <a:gd name="connsiteY5" fmla="*/ 311604 h 544447"/>
                  <a:gd name="connsiteX6" fmla="*/ 284641 w 609063"/>
                  <a:gd name="connsiteY6" fmla="*/ 542175 h 544447"/>
                  <a:gd name="connsiteX7" fmla="*/ 4781 w 609063"/>
                  <a:gd name="connsiteY7" fmla="*/ 198510 h 544447"/>
                  <a:gd name="connsiteX0" fmla="*/ 5564 w 609846"/>
                  <a:gd name="connsiteY0" fmla="*/ 199724 h 545661"/>
                  <a:gd name="connsiteX1" fmla="*/ 111553 w 609846"/>
                  <a:gd name="connsiteY1" fmla="*/ 155971 h 545661"/>
                  <a:gd name="connsiteX2" fmla="*/ 12693 w 609846"/>
                  <a:gd name="connsiteY2" fmla="*/ 30042 h 545661"/>
                  <a:gd name="connsiteX3" fmla="*/ 365088 w 609846"/>
                  <a:gd name="connsiteY3" fmla="*/ 31157 h 545661"/>
                  <a:gd name="connsiteX4" fmla="*/ 412771 w 609846"/>
                  <a:gd name="connsiteY4" fmla="*/ 19937 h 545661"/>
                  <a:gd name="connsiteX5" fmla="*/ 609846 w 609846"/>
                  <a:gd name="connsiteY5" fmla="*/ 312818 h 545661"/>
                  <a:gd name="connsiteX6" fmla="*/ 285424 w 609846"/>
                  <a:gd name="connsiteY6" fmla="*/ 543389 h 545661"/>
                  <a:gd name="connsiteX7" fmla="*/ 5564 w 609846"/>
                  <a:gd name="connsiteY7" fmla="*/ 199724 h 545661"/>
                  <a:gd name="connsiteX0" fmla="*/ 5564 w 609846"/>
                  <a:gd name="connsiteY0" fmla="*/ 233046 h 578983"/>
                  <a:gd name="connsiteX1" fmla="*/ 111553 w 609846"/>
                  <a:gd name="connsiteY1" fmla="*/ 189293 h 578983"/>
                  <a:gd name="connsiteX2" fmla="*/ 12693 w 609846"/>
                  <a:gd name="connsiteY2" fmla="*/ 63364 h 578983"/>
                  <a:gd name="connsiteX3" fmla="*/ 373634 w 609846"/>
                  <a:gd name="connsiteY3" fmla="*/ 21750 h 578983"/>
                  <a:gd name="connsiteX4" fmla="*/ 412771 w 609846"/>
                  <a:gd name="connsiteY4" fmla="*/ 53259 h 578983"/>
                  <a:gd name="connsiteX5" fmla="*/ 609846 w 609846"/>
                  <a:gd name="connsiteY5" fmla="*/ 346140 h 578983"/>
                  <a:gd name="connsiteX6" fmla="*/ 285424 w 609846"/>
                  <a:gd name="connsiteY6" fmla="*/ 576711 h 578983"/>
                  <a:gd name="connsiteX7" fmla="*/ 5564 w 609846"/>
                  <a:gd name="connsiteY7" fmla="*/ 233046 h 578983"/>
                  <a:gd name="connsiteX0" fmla="*/ 5564 w 609846"/>
                  <a:gd name="connsiteY0" fmla="*/ 265245 h 611182"/>
                  <a:gd name="connsiteX1" fmla="*/ 111553 w 609846"/>
                  <a:gd name="connsiteY1" fmla="*/ 221492 h 611182"/>
                  <a:gd name="connsiteX2" fmla="*/ 12693 w 609846"/>
                  <a:gd name="connsiteY2" fmla="*/ 95563 h 611182"/>
                  <a:gd name="connsiteX3" fmla="*/ 373634 w 609846"/>
                  <a:gd name="connsiteY3" fmla="*/ 53949 h 611182"/>
                  <a:gd name="connsiteX4" fmla="*/ 435560 w 609846"/>
                  <a:gd name="connsiteY4" fmla="*/ 0 h 611182"/>
                  <a:gd name="connsiteX5" fmla="*/ 609846 w 609846"/>
                  <a:gd name="connsiteY5" fmla="*/ 378339 h 611182"/>
                  <a:gd name="connsiteX6" fmla="*/ 285424 w 609846"/>
                  <a:gd name="connsiteY6" fmla="*/ 608910 h 611182"/>
                  <a:gd name="connsiteX7" fmla="*/ 5564 w 609846"/>
                  <a:gd name="connsiteY7" fmla="*/ 265245 h 611182"/>
                  <a:gd name="connsiteX0" fmla="*/ 1841 w 606123"/>
                  <a:gd name="connsiteY0" fmla="*/ 265245 h 616777"/>
                  <a:gd name="connsiteX1" fmla="*/ 107830 w 606123"/>
                  <a:gd name="connsiteY1" fmla="*/ 221492 h 616777"/>
                  <a:gd name="connsiteX2" fmla="*/ 8970 w 606123"/>
                  <a:gd name="connsiteY2" fmla="*/ 95563 h 616777"/>
                  <a:gd name="connsiteX3" fmla="*/ 369911 w 606123"/>
                  <a:gd name="connsiteY3" fmla="*/ 53949 h 616777"/>
                  <a:gd name="connsiteX4" fmla="*/ 431837 w 606123"/>
                  <a:gd name="connsiteY4" fmla="*/ 0 h 616777"/>
                  <a:gd name="connsiteX5" fmla="*/ 606123 w 606123"/>
                  <a:gd name="connsiteY5" fmla="*/ 378339 h 616777"/>
                  <a:gd name="connsiteX6" fmla="*/ 196243 w 606123"/>
                  <a:gd name="connsiteY6" fmla="*/ 614607 h 616777"/>
                  <a:gd name="connsiteX7" fmla="*/ 1841 w 606123"/>
                  <a:gd name="connsiteY7" fmla="*/ 265245 h 616777"/>
                  <a:gd name="connsiteX0" fmla="*/ 1841 w 606123"/>
                  <a:gd name="connsiteY0" fmla="*/ 265245 h 615763"/>
                  <a:gd name="connsiteX1" fmla="*/ 107830 w 606123"/>
                  <a:gd name="connsiteY1" fmla="*/ 221492 h 615763"/>
                  <a:gd name="connsiteX2" fmla="*/ 8970 w 606123"/>
                  <a:gd name="connsiteY2" fmla="*/ 95563 h 615763"/>
                  <a:gd name="connsiteX3" fmla="*/ 369911 w 606123"/>
                  <a:gd name="connsiteY3" fmla="*/ 53949 h 615763"/>
                  <a:gd name="connsiteX4" fmla="*/ 431837 w 606123"/>
                  <a:gd name="connsiteY4" fmla="*/ 0 h 615763"/>
                  <a:gd name="connsiteX5" fmla="*/ 606123 w 606123"/>
                  <a:gd name="connsiteY5" fmla="*/ 378339 h 615763"/>
                  <a:gd name="connsiteX6" fmla="*/ 196243 w 606123"/>
                  <a:gd name="connsiteY6" fmla="*/ 614607 h 615763"/>
                  <a:gd name="connsiteX7" fmla="*/ 1841 w 606123"/>
                  <a:gd name="connsiteY7" fmla="*/ 265245 h 615763"/>
                  <a:gd name="connsiteX0" fmla="*/ 1841 w 606123"/>
                  <a:gd name="connsiteY0" fmla="*/ 265245 h 615763"/>
                  <a:gd name="connsiteX1" fmla="*/ 107830 w 606123"/>
                  <a:gd name="connsiteY1" fmla="*/ 221492 h 615763"/>
                  <a:gd name="connsiteX2" fmla="*/ 8970 w 606123"/>
                  <a:gd name="connsiteY2" fmla="*/ 95563 h 615763"/>
                  <a:gd name="connsiteX3" fmla="*/ 369911 w 606123"/>
                  <a:gd name="connsiteY3" fmla="*/ 53949 h 615763"/>
                  <a:gd name="connsiteX4" fmla="*/ 431837 w 606123"/>
                  <a:gd name="connsiteY4" fmla="*/ 0 h 615763"/>
                  <a:gd name="connsiteX5" fmla="*/ 606123 w 606123"/>
                  <a:gd name="connsiteY5" fmla="*/ 378339 h 615763"/>
                  <a:gd name="connsiteX6" fmla="*/ 196243 w 606123"/>
                  <a:gd name="connsiteY6" fmla="*/ 614607 h 615763"/>
                  <a:gd name="connsiteX7" fmla="*/ 1841 w 606123"/>
                  <a:gd name="connsiteY7" fmla="*/ 265245 h 615763"/>
                  <a:gd name="connsiteX0" fmla="*/ 1841 w 606123"/>
                  <a:gd name="connsiteY0" fmla="*/ 265245 h 614885"/>
                  <a:gd name="connsiteX1" fmla="*/ 107830 w 606123"/>
                  <a:gd name="connsiteY1" fmla="*/ 221492 h 614885"/>
                  <a:gd name="connsiteX2" fmla="*/ 8970 w 606123"/>
                  <a:gd name="connsiteY2" fmla="*/ 95563 h 614885"/>
                  <a:gd name="connsiteX3" fmla="*/ 369911 w 606123"/>
                  <a:gd name="connsiteY3" fmla="*/ 53949 h 614885"/>
                  <a:gd name="connsiteX4" fmla="*/ 431837 w 606123"/>
                  <a:gd name="connsiteY4" fmla="*/ 0 h 614885"/>
                  <a:gd name="connsiteX5" fmla="*/ 606123 w 606123"/>
                  <a:gd name="connsiteY5" fmla="*/ 378339 h 614885"/>
                  <a:gd name="connsiteX6" fmla="*/ 196243 w 606123"/>
                  <a:gd name="connsiteY6" fmla="*/ 614607 h 614885"/>
                  <a:gd name="connsiteX7" fmla="*/ 1841 w 606123"/>
                  <a:gd name="connsiteY7" fmla="*/ 265245 h 614885"/>
                  <a:gd name="connsiteX0" fmla="*/ 1841 w 606123"/>
                  <a:gd name="connsiteY0" fmla="*/ 265245 h 614607"/>
                  <a:gd name="connsiteX1" fmla="*/ 107830 w 606123"/>
                  <a:gd name="connsiteY1" fmla="*/ 221492 h 614607"/>
                  <a:gd name="connsiteX2" fmla="*/ 8970 w 606123"/>
                  <a:gd name="connsiteY2" fmla="*/ 95563 h 614607"/>
                  <a:gd name="connsiteX3" fmla="*/ 369911 w 606123"/>
                  <a:gd name="connsiteY3" fmla="*/ 53949 h 614607"/>
                  <a:gd name="connsiteX4" fmla="*/ 431837 w 606123"/>
                  <a:gd name="connsiteY4" fmla="*/ 0 h 614607"/>
                  <a:gd name="connsiteX5" fmla="*/ 606123 w 606123"/>
                  <a:gd name="connsiteY5" fmla="*/ 378339 h 614607"/>
                  <a:gd name="connsiteX6" fmla="*/ 196243 w 606123"/>
                  <a:gd name="connsiteY6" fmla="*/ 614607 h 614607"/>
                  <a:gd name="connsiteX7" fmla="*/ 1841 w 606123"/>
                  <a:gd name="connsiteY7" fmla="*/ 265245 h 614607"/>
                  <a:gd name="connsiteX0" fmla="*/ 1841 w 614669"/>
                  <a:gd name="connsiteY0" fmla="*/ 265245 h 615936"/>
                  <a:gd name="connsiteX1" fmla="*/ 107830 w 614669"/>
                  <a:gd name="connsiteY1" fmla="*/ 221492 h 615936"/>
                  <a:gd name="connsiteX2" fmla="*/ 8970 w 614669"/>
                  <a:gd name="connsiteY2" fmla="*/ 95563 h 615936"/>
                  <a:gd name="connsiteX3" fmla="*/ 369911 w 614669"/>
                  <a:gd name="connsiteY3" fmla="*/ 53949 h 615936"/>
                  <a:gd name="connsiteX4" fmla="*/ 431837 w 614669"/>
                  <a:gd name="connsiteY4" fmla="*/ 0 h 615936"/>
                  <a:gd name="connsiteX5" fmla="*/ 614669 w 614669"/>
                  <a:gd name="connsiteY5" fmla="*/ 358399 h 615936"/>
                  <a:gd name="connsiteX6" fmla="*/ 196243 w 614669"/>
                  <a:gd name="connsiteY6" fmla="*/ 614607 h 615936"/>
                  <a:gd name="connsiteX7" fmla="*/ 1841 w 614669"/>
                  <a:gd name="connsiteY7" fmla="*/ 265245 h 615936"/>
                  <a:gd name="connsiteX0" fmla="*/ 1841 w 614669"/>
                  <a:gd name="connsiteY0" fmla="*/ 265245 h 616225"/>
                  <a:gd name="connsiteX1" fmla="*/ 107830 w 614669"/>
                  <a:gd name="connsiteY1" fmla="*/ 221492 h 616225"/>
                  <a:gd name="connsiteX2" fmla="*/ 8970 w 614669"/>
                  <a:gd name="connsiteY2" fmla="*/ 95563 h 616225"/>
                  <a:gd name="connsiteX3" fmla="*/ 369911 w 614669"/>
                  <a:gd name="connsiteY3" fmla="*/ 53949 h 616225"/>
                  <a:gd name="connsiteX4" fmla="*/ 431837 w 614669"/>
                  <a:gd name="connsiteY4" fmla="*/ 0 h 616225"/>
                  <a:gd name="connsiteX5" fmla="*/ 614669 w 614669"/>
                  <a:gd name="connsiteY5" fmla="*/ 358399 h 616225"/>
                  <a:gd name="connsiteX6" fmla="*/ 196243 w 614669"/>
                  <a:gd name="connsiteY6" fmla="*/ 614607 h 616225"/>
                  <a:gd name="connsiteX7" fmla="*/ 1841 w 614669"/>
                  <a:gd name="connsiteY7" fmla="*/ 265245 h 616225"/>
                  <a:gd name="connsiteX0" fmla="*/ 1841 w 614669"/>
                  <a:gd name="connsiteY0" fmla="*/ 265245 h 616225"/>
                  <a:gd name="connsiteX1" fmla="*/ 107830 w 614669"/>
                  <a:gd name="connsiteY1" fmla="*/ 221492 h 616225"/>
                  <a:gd name="connsiteX2" fmla="*/ 8970 w 614669"/>
                  <a:gd name="connsiteY2" fmla="*/ 95563 h 616225"/>
                  <a:gd name="connsiteX3" fmla="*/ 369911 w 614669"/>
                  <a:gd name="connsiteY3" fmla="*/ 53949 h 616225"/>
                  <a:gd name="connsiteX4" fmla="*/ 431837 w 614669"/>
                  <a:gd name="connsiteY4" fmla="*/ 0 h 616225"/>
                  <a:gd name="connsiteX5" fmla="*/ 614669 w 614669"/>
                  <a:gd name="connsiteY5" fmla="*/ 358399 h 616225"/>
                  <a:gd name="connsiteX6" fmla="*/ 196243 w 614669"/>
                  <a:gd name="connsiteY6" fmla="*/ 614607 h 616225"/>
                  <a:gd name="connsiteX7" fmla="*/ 1841 w 614669"/>
                  <a:gd name="connsiteY7" fmla="*/ 265245 h 616225"/>
                  <a:gd name="connsiteX0" fmla="*/ 0 w 612828"/>
                  <a:gd name="connsiteY0" fmla="*/ 265245 h 616225"/>
                  <a:gd name="connsiteX1" fmla="*/ 105989 w 612828"/>
                  <a:gd name="connsiteY1" fmla="*/ 221492 h 616225"/>
                  <a:gd name="connsiteX2" fmla="*/ 7129 w 612828"/>
                  <a:gd name="connsiteY2" fmla="*/ 95563 h 616225"/>
                  <a:gd name="connsiteX3" fmla="*/ 368070 w 612828"/>
                  <a:gd name="connsiteY3" fmla="*/ 53949 h 616225"/>
                  <a:gd name="connsiteX4" fmla="*/ 429996 w 612828"/>
                  <a:gd name="connsiteY4" fmla="*/ 0 h 616225"/>
                  <a:gd name="connsiteX5" fmla="*/ 612828 w 612828"/>
                  <a:gd name="connsiteY5" fmla="*/ 358399 h 616225"/>
                  <a:gd name="connsiteX6" fmla="*/ 194402 w 612828"/>
                  <a:gd name="connsiteY6" fmla="*/ 614607 h 616225"/>
                  <a:gd name="connsiteX7" fmla="*/ 0 w 612828"/>
                  <a:gd name="connsiteY7" fmla="*/ 265245 h 616225"/>
                  <a:gd name="connsiteX0" fmla="*/ 0 w 612828"/>
                  <a:gd name="connsiteY0" fmla="*/ 265245 h 616225"/>
                  <a:gd name="connsiteX1" fmla="*/ 105989 w 612828"/>
                  <a:gd name="connsiteY1" fmla="*/ 221492 h 616225"/>
                  <a:gd name="connsiteX2" fmla="*/ 7129 w 612828"/>
                  <a:gd name="connsiteY2" fmla="*/ 95563 h 616225"/>
                  <a:gd name="connsiteX3" fmla="*/ 368070 w 612828"/>
                  <a:gd name="connsiteY3" fmla="*/ 53949 h 616225"/>
                  <a:gd name="connsiteX4" fmla="*/ 429996 w 612828"/>
                  <a:gd name="connsiteY4" fmla="*/ 0 h 616225"/>
                  <a:gd name="connsiteX5" fmla="*/ 612828 w 612828"/>
                  <a:gd name="connsiteY5" fmla="*/ 358399 h 616225"/>
                  <a:gd name="connsiteX6" fmla="*/ 194402 w 612828"/>
                  <a:gd name="connsiteY6" fmla="*/ 614607 h 616225"/>
                  <a:gd name="connsiteX7" fmla="*/ 0 w 612828"/>
                  <a:gd name="connsiteY7" fmla="*/ 265245 h 616225"/>
                  <a:gd name="connsiteX0" fmla="*/ 0 w 612828"/>
                  <a:gd name="connsiteY0" fmla="*/ 265245 h 616225"/>
                  <a:gd name="connsiteX1" fmla="*/ 105989 w 612828"/>
                  <a:gd name="connsiteY1" fmla="*/ 221492 h 616225"/>
                  <a:gd name="connsiteX2" fmla="*/ 7129 w 612828"/>
                  <a:gd name="connsiteY2" fmla="*/ 95563 h 616225"/>
                  <a:gd name="connsiteX3" fmla="*/ 368070 w 612828"/>
                  <a:gd name="connsiteY3" fmla="*/ 53949 h 616225"/>
                  <a:gd name="connsiteX4" fmla="*/ 429996 w 612828"/>
                  <a:gd name="connsiteY4" fmla="*/ 0 h 616225"/>
                  <a:gd name="connsiteX5" fmla="*/ 612828 w 612828"/>
                  <a:gd name="connsiteY5" fmla="*/ 358399 h 616225"/>
                  <a:gd name="connsiteX6" fmla="*/ 194402 w 612828"/>
                  <a:gd name="connsiteY6" fmla="*/ 614607 h 616225"/>
                  <a:gd name="connsiteX7" fmla="*/ 0 w 612828"/>
                  <a:gd name="connsiteY7" fmla="*/ 265245 h 616225"/>
                  <a:gd name="connsiteX0" fmla="*/ 8435 w 621263"/>
                  <a:gd name="connsiteY0" fmla="*/ 265245 h 616225"/>
                  <a:gd name="connsiteX1" fmla="*/ 71695 w 621263"/>
                  <a:gd name="connsiteY1" fmla="*/ 232886 h 616225"/>
                  <a:gd name="connsiteX2" fmla="*/ 15564 w 621263"/>
                  <a:gd name="connsiteY2" fmla="*/ 95563 h 616225"/>
                  <a:gd name="connsiteX3" fmla="*/ 376505 w 621263"/>
                  <a:gd name="connsiteY3" fmla="*/ 53949 h 616225"/>
                  <a:gd name="connsiteX4" fmla="*/ 438431 w 621263"/>
                  <a:gd name="connsiteY4" fmla="*/ 0 h 616225"/>
                  <a:gd name="connsiteX5" fmla="*/ 621263 w 621263"/>
                  <a:gd name="connsiteY5" fmla="*/ 358399 h 616225"/>
                  <a:gd name="connsiteX6" fmla="*/ 202837 w 621263"/>
                  <a:gd name="connsiteY6" fmla="*/ 614607 h 616225"/>
                  <a:gd name="connsiteX7" fmla="*/ 8435 w 621263"/>
                  <a:gd name="connsiteY7" fmla="*/ 265245 h 616225"/>
                  <a:gd name="connsiteX0" fmla="*/ 4485 w 617313"/>
                  <a:gd name="connsiteY0" fmla="*/ 265245 h 616225"/>
                  <a:gd name="connsiteX1" fmla="*/ 67745 w 617313"/>
                  <a:gd name="connsiteY1" fmla="*/ 232886 h 616225"/>
                  <a:gd name="connsiteX2" fmla="*/ 11614 w 617313"/>
                  <a:gd name="connsiteY2" fmla="*/ 95563 h 616225"/>
                  <a:gd name="connsiteX3" fmla="*/ 372555 w 617313"/>
                  <a:gd name="connsiteY3" fmla="*/ 53949 h 616225"/>
                  <a:gd name="connsiteX4" fmla="*/ 434481 w 617313"/>
                  <a:gd name="connsiteY4" fmla="*/ 0 h 616225"/>
                  <a:gd name="connsiteX5" fmla="*/ 617313 w 617313"/>
                  <a:gd name="connsiteY5" fmla="*/ 358399 h 616225"/>
                  <a:gd name="connsiteX6" fmla="*/ 198887 w 617313"/>
                  <a:gd name="connsiteY6" fmla="*/ 614607 h 616225"/>
                  <a:gd name="connsiteX7" fmla="*/ 4485 w 617313"/>
                  <a:gd name="connsiteY7" fmla="*/ 265245 h 616225"/>
                  <a:gd name="connsiteX0" fmla="*/ 4946 w 617774"/>
                  <a:gd name="connsiteY0" fmla="*/ 265245 h 616225"/>
                  <a:gd name="connsiteX1" fmla="*/ 93844 w 617774"/>
                  <a:gd name="connsiteY1" fmla="*/ 230037 h 616225"/>
                  <a:gd name="connsiteX2" fmla="*/ 12075 w 617774"/>
                  <a:gd name="connsiteY2" fmla="*/ 95563 h 616225"/>
                  <a:gd name="connsiteX3" fmla="*/ 373016 w 617774"/>
                  <a:gd name="connsiteY3" fmla="*/ 53949 h 616225"/>
                  <a:gd name="connsiteX4" fmla="*/ 434942 w 617774"/>
                  <a:gd name="connsiteY4" fmla="*/ 0 h 616225"/>
                  <a:gd name="connsiteX5" fmla="*/ 617774 w 617774"/>
                  <a:gd name="connsiteY5" fmla="*/ 358399 h 616225"/>
                  <a:gd name="connsiteX6" fmla="*/ 199348 w 617774"/>
                  <a:gd name="connsiteY6" fmla="*/ 614607 h 616225"/>
                  <a:gd name="connsiteX7" fmla="*/ 4946 w 617774"/>
                  <a:gd name="connsiteY7" fmla="*/ 265245 h 616225"/>
                  <a:gd name="connsiteX0" fmla="*/ 2369 w 615197"/>
                  <a:gd name="connsiteY0" fmla="*/ 265245 h 616225"/>
                  <a:gd name="connsiteX1" fmla="*/ 91267 w 615197"/>
                  <a:gd name="connsiteY1" fmla="*/ 230037 h 616225"/>
                  <a:gd name="connsiteX2" fmla="*/ 9498 w 615197"/>
                  <a:gd name="connsiteY2" fmla="*/ 95563 h 616225"/>
                  <a:gd name="connsiteX3" fmla="*/ 370439 w 615197"/>
                  <a:gd name="connsiteY3" fmla="*/ 53949 h 616225"/>
                  <a:gd name="connsiteX4" fmla="*/ 432365 w 615197"/>
                  <a:gd name="connsiteY4" fmla="*/ 0 h 616225"/>
                  <a:gd name="connsiteX5" fmla="*/ 615197 w 615197"/>
                  <a:gd name="connsiteY5" fmla="*/ 358399 h 616225"/>
                  <a:gd name="connsiteX6" fmla="*/ 196771 w 615197"/>
                  <a:gd name="connsiteY6" fmla="*/ 614607 h 616225"/>
                  <a:gd name="connsiteX7" fmla="*/ 2369 w 615197"/>
                  <a:gd name="connsiteY7" fmla="*/ 265245 h 616225"/>
                  <a:gd name="connsiteX0" fmla="*/ 2369 w 615197"/>
                  <a:gd name="connsiteY0" fmla="*/ 265245 h 616225"/>
                  <a:gd name="connsiteX1" fmla="*/ 91267 w 615197"/>
                  <a:gd name="connsiteY1" fmla="*/ 230037 h 616225"/>
                  <a:gd name="connsiteX2" fmla="*/ 9498 w 615197"/>
                  <a:gd name="connsiteY2" fmla="*/ 95563 h 616225"/>
                  <a:gd name="connsiteX3" fmla="*/ 370439 w 615197"/>
                  <a:gd name="connsiteY3" fmla="*/ 53949 h 616225"/>
                  <a:gd name="connsiteX4" fmla="*/ 432365 w 615197"/>
                  <a:gd name="connsiteY4" fmla="*/ 0 h 616225"/>
                  <a:gd name="connsiteX5" fmla="*/ 615197 w 615197"/>
                  <a:gd name="connsiteY5" fmla="*/ 358399 h 616225"/>
                  <a:gd name="connsiteX6" fmla="*/ 196771 w 615197"/>
                  <a:gd name="connsiteY6" fmla="*/ 614607 h 616225"/>
                  <a:gd name="connsiteX7" fmla="*/ 2369 w 615197"/>
                  <a:gd name="connsiteY7" fmla="*/ 265245 h 61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197" h="616225">
                    <a:moveTo>
                      <a:pt x="2369" y="265245"/>
                    </a:moveTo>
                    <a:cubicBezTo>
                      <a:pt x="-15215" y="201150"/>
                      <a:pt x="70180" y="240823"/>
                      <a:pt x="91267" y="230037"/>
                    </a:cubicBezTo>
                    <a:lnTo>
                      <a:pt x="9498" y="95563"/>
                    </a:lnTo>
                    <a:cubicBezTo>
                      <a:pt x="56027" y="66215"/>
                      <a:pt x="250125" y="67820"/>
                      <a:pt x="370439" y="53949"/>
                    </a:cubicBezTo>
                    <a:lnTo>
                      <a:pt x="432365" y="0"/>
                    </a:lnTo>
                    <a:lnTo>
                      <a:pt x="615197" y="358399"/>
                    </a:lnTo>
                    <a:cubicBezTo>
                      <a:pt x="536922" y="533131"/>
                      <a:pt x="298909" y="630133"/>
                      <a:pt x="196771" y="614607"/>
                    </a:cubicBezTo>
                    <a:lnTo>
                      <a:pt x="2369" y="265245"/>
                    </a:lnTo>
                    <a:close/>
                  </a:path>
                </a:pathLst>
              </a:custGeom>
              <a:solidFill>
                <a:schemeClr val="tx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400">
                  <a:latin typeface="Poppins" panose="00000500000000000000" pitchFamily="2" charset="0"/>
                  <a:cs typeface="Poppins" panose="00000500000000000000" pitchFamily="2" charset="0"/>
                </a:endParaRPr>
              </a:p>
            </p:txBody>
          </p:sp>
          <p:grpSp>
            <p:nvGrpSpPr>
              <p:cNvPr id="23" name="Group 22">
                <a:extLst>
                  <a:ext uri="{FF2B5EF4-FFF2-40B4-BE49-F238E27FC236}">
                    <a16:creationId xmlns:a16="http://schemas.microsoft.com/office/drawing/2014/main" id="{5882EF90-C6E6-A47E-A36D-DC0282649C81}"/>
                  </a:ext>
                </a:extLst>
              </p:cNvPr>
              <p:cNvGrpSpPr/>
              <p:nvPr/>
            </p:nvGrpSpPr>
            <p:grpSpPr>
              <a:xfrm>
                <a:off x="7883694" y="3686410"/>
                <a:ext cx="427200" cy="270205"/>
                <a:chOff x="7802593" y="3735503"/>
                <a:chExt cx="586225" cy="370788"/>
              </a:xfrm>
              <a:solidFill>
                <a:schemeClr val="bg1"/>
              </a:solidFill>
            </p:grpSpPr>
            <p:sp>
              <p:nvSpPr>
                <p:cNvPr id="24" name="Rectangle 23">
                  <a:extLst>
                    <a:ext uri="{FF2B5EF4-FFF2-40B4-BE49-F238E27FC236}">
                      <a16:creationId xmlns:a16="http://schemas.microsoft.com/office/drawing/2014/main" id="{54744801-5325-7509-EC02-7561E2F7A87D}"/>
                    </a:ext>
                  </a:extLst>
                </p:cNvPr>
                <p:cNvSpPr/>
                <p:nvPr/>
              </p:nvSpPr>
              <p:spPr>
                <a:xfrm rot="16200000">
                  <a:off x="8029580" y="3508516"/>
                  <a:ext cx="132249" cy="586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400">
                    <a:latin typeface="Poppins" panose="00000500000000000000" pitchFamily="2" charset="0"/>
                    <a:cs typeface="Poppins" panose="00000500000000000000" pitchFamily="2" charset="0"/>
                  </a:endParaRPr>
                </a:p>
              </p:txBody>
            </p:sp>
            <p:sp>
              <p:nvSpPr>
                <p:cNvPr id="25" name="Rectangle 24">
                  <a:extLst>
                    <a:ext uri="{FF2B5EF4-FFF2-40B4-BE49-F238E27FC236}">
                      <a16:creationId xmlns:a16="http://schemas.microsoft.com/office/drawing/2014/main" id="{2B0A5CF0-4561-E9DB-3FB7-FDF5CB8ACDD9}"/>
                    </a:ext>
                  </a:extLst>
                </p:cNvPr>
                <p:cNvSpPr/>
                <p:nvPr/>
              </p:nvSpPr>
              <p:spPr>
                <a:xfrm rot="16200000">
                  <a:off x="8029581" y="3747055"/>
                  <a:ext cx="132249" cy="586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400">
                    <a:latin typeface="Poppins" panose="00000500000000000000" pitchFamily="2" charset="0"/>
                    <a:cs typeface="Poppins" panose="00000500000000000000" pitchFamily="2" charset="0"/>
                  </a:endParaRPr>
                </a:p>
              </p:txBody>
            </p:sp>
          </p:grpSp>
        </p:grpSp>
        <p:sp>
          <p:nvSpPr>
            <p:cNvPr id="20" name="Right Brace 19">
              <a:extLst>
                <a:ext uri="{FF2B5EF4-FFF2-40B4-BE49-F238E27FC236}">
                  <a16:creationId xmlns:a16="http://schemas.microsoft.com/office/drawing/2014/main" id="{C2A24577-4A7E-45C0-992C-166DA1D5E2DA}"/>
                </a:ext>
              </a:extLst>
            </p:cNvPr>
            <p:cNvSpPr/>
            <p:nvPr/>
          </p:nvSpPr>
          <p:spPr bwMode="auto">
            <a:xfrm rot="16200000">
              <a:off x="3381524" y="-155741"/>
              <a:ext cx="318537" cy="5897532"/>
            </a:xfrm>
            <a:prstGeom prst="rightBrace">
              <a:avLst>
                <a:gd name="adj1" fmla="val 23734"/>
                <a:gd name="adj2" fmla="val 50000"/>
              </a:avLst>
            </a:prstGeom>
            <a:solidFill>
              <a:schemeClr val="bg1"/>
            </a:solidFill>
            <a:ln w="31750" cap="flat" cmpd="sng" algn="ctr">
              <a:solidFill>
                <a:schemeClr val="bg1">
                  <a:lumMod val="65000"/>
                </a:schemeClr>
              </a:solidFill>
              <a:prstDash val="solid"/>
              <a:round/>
              <a:headEnd type="none" w="med" len="med"/>
              <a:tailEnd type="none" w="med" len="med"/>
            </a:ln>
            <a:effectLst/>
            <a:extLst>
              <a:ext uri="{AF507438-7753-43e0-B8FC-AC1667EBCBE1}">
                <a14:hiddenEffects xmlns="" xmlns:lc="http://schemas.openxmlformats.org/drawingml/2006/lockedCanva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a:ln>
                  <a:noFill/>
                </a:ln>
                <a:solidFill>
                  <a:srgbClr val="000000"/>
                </a:solidFill>
                <a:effectLst/>
                <a:latin typeface="Poppins" panose="00000500000000000000" pitchFamily="2" charset="0"/>
                <a:ea typeface="ＭＳ Ｐゴシック" charset="0"/>
                <a:cs typeface="Poppins" panose="00000500000000000000" pitchFamily="2" charset="0"/>
              </a:endParaRPr>
            </a:p>
          </p:txBody>
        </p:sp>
        <p:grpSp>
          <p:nvGrpSpPr>
            <p:cNvPr id="4" name="Group 3">
              <a:extLst>
                <a:ext uri="{FF2B5EF4-FFF2-40B4-BE49-F238E27FC236}">
                  <a16:creationId xmlns:a16="http://schemas.microsoft.com/office/drawing/2014/main" id="{766DAF59-6BEB-CE1E-A976-48B081B483DB}"/>
                </a:ext>
              </a:extLst>
            </p:cNvPr>
            <p:cNvGrpSpPr>
              <a:grpSpLocks noChangeAspect="1"/>
            </p:cNvGrpSpPr>
            <p:nvPr/>
          </p:nvGrpSpPr>
          <p:grpSpPr>
            <a:xfrm>
              <a:off x="4303751" y="3830439"/>
              <a:ext cx="551115" cy="457200"/>
              <a:chOff x="3598616" y="3338236"/>
              <a:chExt cx="966532" cy="966532"/>
            </a:xfrm>
          </p:grpSpPr>
          <p:sp>
            <p:nvSpPr>
              <p:cNvPr id="13" name="Oval 12">
                <a:extLst>
                  <a:ext uri="{FF2B5EF4-FFF2-40B4-BE49-F238E27FC236}">
                    <a16:creationId xmlns:a16="http://schemas.microsoft.com/office/drawing/2014/main" id="{2814D941-E47F-75CC-1B1C-46E4A1631154}"/>
                  </a:ext>
                </a:extLst>
              </p:cNvPr>
              <p:cNvSpPr/>
              <p:nvPr/>
            </p:nvSpPr>
            <p:spPr>
              <a:xfrm>
                <a:off x="3598616" y="3338236"/>
                <a:ext cx="966532" cy="966532"/>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400">
                  <a:latin typeface="Poppins" panose="00000500000000000000" pitchFamily="2" charset="0"/>
                  <a:cs typeface="Poppins" panose="00000500000000000000" pitchFamily="2" charset="0"/>
                </a:endParaRPr>
              </a:p>
            </p:txBody>
          </p:sp>
          <p:sp>
            <p:nvSpPr>
              <p:cNvPr id="42" name="Oval 32">
                <a:extLst>
                  <a:ext uri="{FF2B5EF4-FFF2-40B4-BE49-F238E27FC236}">
                    <a16:creationId xmlns:a16="http://schemas.microsoft.com/office/drawing/2014/main" id="{588618BD-25C9-5F9A-0BA6-BC9794C17859}"/>
                  </a:ext>
                </a:extLst>
              </p:cNvPr>
              <p:cNvSpPr/>
              <p:nvPr/>
            </p:nvSpPr>
            <p:spPr>
              <a:xfrm>
                <a:off x="3867555" y="3611791"/>
                <a:ext cx="625422" cy="684263"/>
              </a:xfrm>
              <a:custGeom>
                <a:avLst/>
                <a:gdLst>
                  <a:gd name="connsiteX0" fmla="*/ 0 w 966532"/>
                  <a:gd name="connsiteY0" fmla="*/ 483266 h 966532"/>
                  <a:gd name="connsiteX1" fmla="*/ 483266 w 966532"/>
                  <a:gd name="connsiteY1" fmla="*/ 0 h 966532"/>
                  <a:gd name="connsiteX2" fmla="*/ 966532 w 966532"/>
                  <a:gd name="connsiteY2" fmla="*/ 483266 h 966532"/>
                  <a:gd name="connsiteX3" fmla="*/ 483266 w 966532"/>
                  <a:gd name="connsiteY3" fmla="*/ 966532 h 966532"/>
                  <a:gd name="connsiteX4" fmla="*/ 0 w 966532"/>
                  <a:gd name="connsiteY4" fmla="*/ 483266 h 966532"/>
                  <a:gd name="connsiteX0" fmla="*/ 0 w 966532"/>
                  <a:gd name="connsiteY0" fmla="*/ 483266 h 966532"/>
                  <a:gd name="connsiteX1" fmla="*/ 483266 w 966532"/>
                  <a:gd name="connsiteY1" fmla="*/ 0 h 966532"/>
                  <a:gd name="connsiteX2" fmla="*/ 966532 w 966532"/>
                  <a:gd name="connsiteY2" fmla="*/ 483266 h 966532"/>
                  <a:gd name="connsiteX3" fmla="*/ 483266 w 966532"/>
                  <a:gd name="connsiteY3" fmla="*/ 966532 h 966532"/>
                  <a:gd name="connsiteX4" fmla="*/ 0 w 966532"/>
                  <a:gd name="connsiteY4" fmla="*/ 483266 h 966532"/>
                  <a:gd name="connsiteX0" fmla="*/ 5030 w 971562"/>
                  <a:gd name="connsiteY0" fmla="*/ 41692 h 524958"/>
                  <a:gd name="connsiteX1" fmla="*/ 756653 w 971562"/>
                  <a:gd name="connsiteY1" fmla="*/ 25565 h 524958"/>
                  <a:gd name="connsiteX2" fmla="*/ 971562 w 971562"/>
                  <a:gd name="connsiteY2" fmla="*/ 41692 h 524958"/>
                  <a:gd name="connsiteX3" fmla="*/ 488296 w 971562"/>
                  <a:gd name="connsiteY3" fmla="*/ 524958 h 524958"/>
                  <a:gd name="connsiteX4" fmla="*/ 5030 w 971562"/>
                  <a:gd name="connsiteY4" fmla="*/ 41692 h 524958"/>
                  <a:gd name="connsiteX0" fmla="*/ 8386 w 706561"/>
                  <a:gd name="connsiteY0" fmla="*/ 120786 h 505286"/>
                  <a:gd name="connsiteX1" fmla="*/ 491652 w 706561"/>
                  <a:gd name="connsiteY1" fmla="*/ 5268 h 505286"/>
                  <a:gd name="connsiteX2" fmla="*/ 706561 w 706561"/>
                  <a:gd name="connsiteY2" fmla="*/ 21395 h 505286"/>
                  <a:gd name="connsiteX3" fmla="*/ 223295 w 706561"/>
                  <a:gd name="connsiteY3" fmla="*/ 504661 h 505286"/>
                  <a:gd name="connsiteX4" fmla="*/ 8386 w 706561"/>
                  <a:gd name="connsiteY4" fmla="*/ 120786 h 505286"/>
                  <a:gd name="connsiteX0" fmla="*/ 7917 w 719093"/>
                  <a:gd name="connsiteY0" fmla="*/ 54508 h 503452"/>
                  <a:gd name="connsiteX1" fmla="*/ 504184 w 719093"/>
                  <a:gd name="connsiteY1" fmla="*/ 3994 h 503452"/>
                  <a:gd name="connsiteX2" fmla="*/ 719093 w 719093"/>
                  <a:gd name="connsiteY2" fmla="*/ 20121 h 503452"/>
                  <a:gd name="connsiteX3" fmla="*/ 235827 w 719093"/>
                  <a:gd name="connsiteY3" fmla="*/ 503387 h 503452"/>
                  <a:gd name="connsiteX4" fmla="*/ 7917 w 719093"/>
                  <a:gd name="connsiteY4" fmla="*/ 54508 h 503452"/>
                  <a:gd name="connsiteX0" fmla="*/ 3889 w 715065"/>
                  <a:gd name="connsiteY0" fmla="*/ 54020 h 494297"/>
                  <a:gd name="connsiteX1" fmla="*/ 500156 w 715065"/>
                  <a:gd name="connsiteY1" fmla="*/ 3506 h 494297"/>
                  <a:gd name="connsiteX2" fmla="*/ 715065 w 715065"/>
                  <a:gd name="connsiteY2" fmla="*/ 19633 h 494297"/>
                  <a:gd name="connsiteX3" fmla="*/ 292470 w 715065"/>
                  <a:gd name="connsiteY3" fmla="*/ 494231 h 494297"/>
                  <a:gd name="connsiteX4" fmla="*/ 3889 w 715065"/>
                  <a:gd name="connsiteY4" fmla="*/ 54020 h 494297"/>
                  <a:gd name="connsiteX0" fmla="*/ 0 w 711176"/>
                  <a:gd name="connsiteY0" fmla="*/ 54020 h 494231"/>
                  <a:gd name="connsiteX1" fmla="*/ 496267 w 711176"/>
                  <a:gd name="connsiteY1" fmla="*/ 3506 h 494231"/>
                  <a:gd name="connsiteX2" fmla="*/ 711176 w 711176"/>
                  <a:gd name="connsiteY2" fmla="*/ 19633 h 494231"/>
                  <a:gd name="connsiteX3" fmla="*/ 288581 w 711176"/>
                  <a:gd name="connsiteY3" fmla="*/ 494231 h 494231"/>
                  <a:gd name="connsiteX4" fmla="*/ 0 w 711176"/>
                  <a:gd name="connsiteY4" fmla="*/ 54020 h 494231"/>
                  <a:gd name="connsiteX0" fmla="*/ 0 w 722396"/>
                  <a:gd name="connsiteY0" fmla="*/ 70148 h 490930"/>
                  <a:gd name="connsiteX1" fmla="*/ 507487 w 722396"/>
                  <a:gd name="connsiteY1" fmla="*/ 0 h 490930"/>
                  <a:gd name="connsiteX2" fmla="*/ 722396 w 722396"/>
                  <a:gd name="connsiteY2" fmla="*/ 16127 h 490930"/>
                  <a:gd name="connsiteX3" fmla="*/ 299801 w 722396"/>
                  <a:gd name="connsiteY3" fmla="*/ 490725 h 490930"/>
                  <a:gd name="connsiteX4" fmla="*/ 0 w 722396"/>
                  <a:gd name="connsiteY4" fmla="*/ 70148 h 490930"/>
                  <a:gd name="connsiteX0" fmla="*/ 0 w 722396"/>
                  <a:gd name="connsiteY0" fmla="*/ 70148 h 490725"/>
                  <a:gd name="connsiteX1" fmla="*/ 507487 w 722396"/>
                  <a:gd name="connsiteY1" fmla="*/ 0 h 490725"/>
                  <a:gd name="connsiteX2" fmla="*/ 722396 w 722396"/>
                  <a:gd name="connsiteY2" fmla="*/ 16127 h 490725"/>
                  <a:gd name="connsiteX3" fmla="*/ 299801 w 722396"/>
                  <a:gd name="connsiteY3" fmla="*/ 490725 h 490725"/>
                  <a:gd name="connsiteX4" fmla="*/ 0 w 722396"/>
                  <a:gd name="connsiteY4" fmla="*/ 70148 h 490725"/>
                  <a:gd name="connsiteX0" fmla="*/ 0 w 671907"/>
                  <a:gd name="connsiteY0" fmla="*/ 77447 h 500021"/>
                  <a:gd name="connsiteX1" fmla="*/ 507487 w 671907"/>
                  <a:gd name="connsiteY1" fmla="*/ 7299 h 500021"/>
                  <a:gd name="connsiteX2" fmla="*/ 671907 w 671907"/>
                  <a:gd name="connsiteY2" fmla="*/ 172086 h 500021"/>
                  <a:gd name="connsiteX3" fmla="*/ 299801 w 671907"/>
                  <a:gd name="connsiteY3" fmla="*/ 498024 h 500021"/>
                  <a:gd name="connsiteX4" fmla="*/ 0 w 671907"/>
                  <a:gd name="connsiteY4" fmla="*/ 77447 h 500021"/>
                  <a:gd name="connsiteX0" fmla="*/ 0 w 671907"/>
                  <a:gd name="connsiteY0" fmla="*/ 77447 h 499159"/>
                  <a:gd name="connsiteX1" fmla="*/ 507487 w 671907"/>
                  <a:gd name="connsiteY1" fmla="*/ 7299 h 499159"/>
                  <a:gd name="connsiteX2" fmla="*/ 671907 w 671907"/>
                  <a:gd name="connsiteY2" fmla="*/ 172086 h 499159"/>
                  <a:gd name="connsiteX3" fmla="*/ 299801 w 671907"/>
                  <a:gd name="connsiteY3" fmla="*/ 498024 h 499159"/>
                  <a:gd name="connsiteX4" fmla="*/ 0 w 671907"/>
                  <a:gd name="connsiteY4" fmla="*/ 77447 h 499159"/>
                  <a:gd name="connsiteX0" fmla="*/ 0 w 671907"/>
                  <a:gd name="connsiteY0" fmla="*/ 77447 h 498793"/>
                  <a:gd name="connsiteX1" fmla="*/ 507487 w 671907"/>
                  <a:gd name="connsiteY1" fmla="*/ 7299 h 498793"/>
                  <a:gd name="connsiteX2" fmla="*/ 671907 w 671907"/>
                  <a:gd name="connsiteY2" fmla="*/ 172086 h 498793"/>
                  <a:gd name="connsiteX3" fmla="*/ 299801 w 671907"/>
                  <a:gd name="connsiteY3" fmla="*/ 498024 h 498793"/>
                  <a:gd name="connsiteX4" fmla="*/ 0 w 671907"/>
                  <a:gd name="connsiteY4" fmla="*/ 77447 h 498793"/>
                  <a:gd name="connsiteX0" fmla="*/ 0 w 671907"/>
                  <a:gd name="connsiteY0" fmla="*/ 77447 h 498024"/>
                  <a:gd name="connsiteX1" fmla="*/ 507487 w 671907"/>
                  <a:gd name="connsiteY1" fmla="*/ 7299 h 498024"/>
                  <a:gd name="connsiteX2" fmla="*/ 671907 w 671907"/>
                  <a:gd name="connsiteY2" fmla="*/ 172086 h 498024"/>
                  <a:gd name="connsiteX3" fmla="*/ 299801 w 671907"/>
                  <a:gd name="connsiteY3" fmla="*/ 498024 h 498024"/>
                  <a:gd name="connsiteX4" fmla="*/ 0 w 671907"/>
                  <a:gd name="connsiteY4" fmla="*/ 77447 h 498024"/>
                  <a:gd name="connsiteX0" fmla="*/ 199 w 672106"/>
                  <a:gd name="connsiteY0" fmla="*/ 264735 h 685312"/>
                  <a:gd name="connsiteX1" fmla="*/ 260854 w 672106"/>
                  <a:gd name="connsiteY1" fmla="*/ 1049 h 685312"/>
                  <a:gd name="connsiteX2" fmla="*/ 672106 w 672106"/>
                  <a:gd name="connsiteY2" fmla="*/ 359374 h 685312"/>
                  <a:gd name="connsiteX3" fmla="*/ 300000 w 672106"/>
                  <a:gd name="connsiteY3" fmla="*/ 685312 h 685312"/>
                  <a:gd name="connsiteX4" fmla="*/ 199 w 672106"/>
                  <a:gd name="connsiteY4" fmla="*/ 264735 h 685312"/>
                  <a:gd name="connsiteX0" fmla="*/ 160 w 675212"/>
                  <a:gd name="connsiteY0" fmla="*/ 265367 h 685944"/>
                  <a:gd name="connsiteX1" fmla="*/ 260815 w 675212"/>
                  <a:gd name="connsiteY1" fmla="*/ 1681 h 685944"/>
                  <a:gd name="connsiteX2" fmla="*/ 427308 w 675212"/>
                  <a:gd name="connsiteY2" fmla="*/ 162492 h 685944"/>
                  <a:gd name="connsiteX3" fmla="*/ 672067 w 675212"/>
                  <a:gd name="connsiteY3" fmla="*/ 360006 h 685944"/>
                  <a:gd name="connsiteX4" fmla="*/ 299961 w 675212"/>
                  <a:gd name="connsiteY4" fmla="*/ 685944 h 685944"/>
                  <a:gd name="connsiteX5" fmla="*/ 160 w 675212"/>
                  <a:gd name="connsiteY5" fmla="*/ 265367 h 685944"/>
                  <a:gd name="connsiteX0" fmla="*/ 160 w 642087"/>
                  <a:gd name="connsiteY0" fmla="*/ 265367 h 691708"/>
                  <a:gd name="connsiteX1" fmla="*/ 260815 w 642087"/>
                  <a:gd name="connsiteY1" fmla="*/ 1681 h 691708"/>
                  <a:gd name="connsiteX2" fmla="*/ 427308 w 642087"/>
                  <a:gd name="connsiteY2" fmla="*/ 162492 h 691708"/>
                  <a:gd name="connsiteX3" fmla="*/ 638408 w 642087"/>
                  <a:gd name="connsiteY3" fmla="*/ 441348 h 691708"/>
                  <a:gd name="connsiteX4" fmla="*/ 299961 w 642087"/>
                  <a:gd name="connsiteY4" fmla="*/ 685944 h 691708"/>
                  <a:gd name="connsiteX5" fmla="*/ 160 w 642087"/>
                  <a:gd name="connsiteY5" fmla="*/ 265367 h 691708"/>
                  <a:gd name="connsiteX0" fmla="*/ 160 w 638408"/>
                  <a:gd name="connsiteY0" fmla="*/ 265367 h 691708"/>
                  <a:gd name="connsiteX1" fmla="*/ 260815 w 638408"/>
                  <a:gd name="connsiteY1" fmla="*/ 1681 h 691708"/>
                  <a:gd name="connsiteX2" fmla="*/ 427308 w 638408"/>
                  <a:gd name="connsiteY2" fmla="*/ 162492 h 691708"/>
                  <a:gd name="connsiteX3" fmla="*/ 638408 w 638408"/>
                  <a:gd name="connsiteY3" fmla="*/ 441348 h 691708"/>
                  <a:gd name="connsiteX4" fmla="*/ 299961 w 638408"/>
                  <a:gd name="connsiteY4" fmla="*/ 685944 h 691708"/>
                  <a:gd name="connsiteX5" fmla="*/ 160 w 638408"/>
                  <a:gd name="connsiteY5" fmla="*/ 265367 h 691708"/>
                  <a:gd name="connsiteX0" fmla="*/ 160 w 638408"/>
                  <a:gd name="connsiteY0" fmla="*/ 263686 h 690027"/>
                  <a:gd name="connsiteX1" fmla="*/ 260815 w 638408"/>
                  <a:gd name="connsiteY1" fmla="*/ 0 h 690027"/>
                  <a:gd name="connsiteX2" fmla="*/ 427308 w 638408"/>
                  <a:gd name="connsiteY2" fmla="*/ 160811 h 690027"/>
                  <a:gd name="connsiteX3" fmla="*/ 638408 w 638408"/>
                  <a:gd name="connsiteY3" fmla="*/ 439667 h 690027"/>
                  <a:gd name="connsiteX4" fmla="*/ 299961 w 638408"/>
                  <a:gd name="connsiteY4" fmla="*/ 684263 h 690027"/>
                  <a:gd name="connsiteX5" fmla="*/ 160 w 638408"/>
                  <a:gd name="connsiteY5" fmla="*/ 263686 h 690027"/>
                  <a:gd name="connsiteX0" fmla="*/ 151 w 638399"/>
                  <a:gd name="connsiteY0" fmla="*/ 264789 h 691130"/>
                  <a:gd name="connsiteX1" fmla="*/ 260806 w 638399"/>
                  <a:gd name="connsiteY1" fmla="*/ 1103 h 691130"/>
                  <a:gd name="connsiteX2" fmla="*/ 362786 w 638399"/>
                  <a:gd name="connsiteY2" fmla="*/ 173134 h 691130"/>
                  <a:gd name="connsiteX3" fmla="*/ 427299 w 638399"/>
                  <a:gd name="connsiteY3" fmla="*/ 161914 h 691130"/>
                  <a:gd name="connsiteX4" fmla="*/ 638399 w 638399"/>
                  <a:gd name="connsiteY4" fmla="*/ 440770 h 691130"/>
                  <a:gd name="connsiteX5" fmla="*/ 299952 w 638399"/>
                  <a:gd name="connsiteY5" fmla="*/ 685366 h 691130"/>
                  <a:gd name="connsiteX6" fmla="*/ 151 w 638399"/>
                  <a:gd name="connsiteY6" fmla="*/ 264789 h 691130"/>
                  <a:gd name="connsiteX0" fmla="*/ 151 w 638399"/>
                  <a:gd name="connsiteY0" fmla="*/ 263686 h 690027"/>
                  <a:gd name="connsiteX1" fmla="*/ 260806 w 638399"/>
                  <a:gd name="connsiteY1" fmla="*/ 0 h 690027"/>
                  <a:gd name="connsiteX2" fmla="*/ 362786 w 638399"/>
                  <a:gd name="connsiteY2" fmla="*/ 172031 h 690027"/>
                  <a:gd name="connsiteX3" fmla="*/ 427299 w 638399"/>
                  <a:gd name="connsiteY3" fmla="*/ 160811 h 690027"/>
                  <a:gd name="connsiteX4" fmla="*/ 638399 w 638399"/>
                  <a:gd name="connsiteY4" fmla="*/ 439667 h 690027"/>
                  <a:gd name="connsiteX5" fmla="*/ 299952 w 638399"/>
                  <a:gd name="connsiteY5" fmla="*/ 684263 h 690027"/>
                  <a:gd name="connsiteX6" fmla="*/ 151 w 638399"/>
                  <a:gd name="connsiteY6" fmla="*/ 263686 h 690027"/>
                  <a:gd name="connsiteX0" fmla="*/ 1199 w 639447"/>
                  <a:gd name="connsiteY0" fmla="*/ 263875 h 690216"/>
                  <a:gd name="connsiteX1" fmla="*/ 198345 w 639447"/>
                  <a:gd name="connsiteY1" fmla="*/ 205879 h 690216"/>
                  <a:gd name="connsiteX2" fmla="*/ 261854 w 639447"/>
                  <a:gd name="connsiteY2" fmla="*/ 189 h 690216"/>
                  <a:gd name="connsiteX3" fmla="*/ 363834 w 639447"/>
                  <a:gd name="connsiteY3" fmla="*/ 172220 h 690216"/>
                  <a:gd name="connsiteX4" fmla="*/ 428347 w 639447"/>
                  <a:gd name="connsiteY4" fmla="*/ 161000 h 690216"/>
                  <a:gd name="connsiteX5" fmla="*/ 639447 w 639447"/>
                  <a:gd name="connsiteY5" fmla="*/ 439856 h 690216"/>
                  <a:gd name="connsiteX6" fmla="*/ 301000 w 639447"/>
                  <a:gd name="connsiteY6" fmla="*/ 684452 h 690216"/>
                  <a:gd name="connsiteX7" fmla="*/ 1199 w 639447"/>
                  <a:gd name="connsiteY7" fmla="*/ 263875 h 690216"/>
                  <a:gd name="connsiteX0" fmla="*/ 1199 w 639447"/>
                  <a:gd name="connsiteY0" fmla="*/ 263875 h 690216"/>
                  <a:gd name="connsiteX1" fmla="*/ 198345 w 639447"/>
                  <a:gd name="connsiteY1" fmla="*/ 205879 h 690216"/>
                  <a:gd name="connsiteX2" fmla="*/ 261854 w 639447"/>
                  <a:gd name="connsiteY2" fmla="*/ 189 h 690216"/>
                  <a:gd name="connsiteX3" fmla="*/ 363834 w 639447"/>
                  <a:gd name="connsiteY3" fmla="*/ 172220 h 690216"/>
                  <a:gd name="connsiteX4" fmla="*/ 428347 w 639447"/>
                  <a:gd name="connsiteY4" fmla="*/ 161000 h 690216"/>
                  <a:gd name="connsiteX5" fmla="*/ 639447 w 639447"/>
                  <a:gd name="connsiteY5" fmla="*/ 439856 h 690216"/>
                  <a:gd name="connsiteX6" fmla="*/ 301000 w 639447"/>
                  <a:gd name="connsiteY6" fmla="*/ 684452 h 690216"/>
                  <a:gd name="connsiteX7" fmla="*/ 1199 w 639447"/>
                  <a:gd name="connsiteY7" fmla="*/ 263875 h 690216"/>
                  <a:gd name="connsiteX0" fmla="*/ 1199 w 639447"/>
                  <a:gd name="connsiteY0" fmla="*/ 263686 h 690027"/>
                  <a:gd name="connsiteX1" fmla="*/ 198345 w 639447"/>
                  <a:gd name="connsiteY1" fmla="*/ 205690 h 690027"/>
                  <a:gd name="connsiteX2" fmla="*/ 261854 w 639447"/>
                  <a:gd name="connsiteY2" fmla="*/ 0 h 690027"/>
                  <a:gd name="connsiteX3" fmla="*/ 363834 w 639447"/>
                  <a:gd name="connsiteY3" fmla="*/ 172031 h 690027"/>
                  <a:gd name="connsiteX4" fmla="*/ 428347 w 639447"/>
                  <a:gd name="connsiteY4" fmla="*/ 160811 h 690027"/>
                  <a:gd name="connsiteX5" fmla="*/ 639447 w 639447"/>
                  <a:gd name="connsiteY5" fmla="*/ 439667 h 690027"/>
                  <a:gd name="connsiteX6" fmla="*/ 301000 w 639447"/>
                  <a:gd name="connsiteY6" fmla="*/ 684263 h 690027"/>
                  <a:gd name="connsiteX7" fmla="*/ 1199 w 639447"/>
                  <a:gd name="connsiteY7" fmla="*/ 263686 h 690027"/>
                  <a:gd name="connsiteX0" fmla="*/ 1199 w 639447"/>
                  <a:gd name="connsiteY0" fmla="*/ 263875 h 690216"/>
                  <a:gd name="connsiteX1" fmla="*/ 198345 w 639447"/>
                  <a:gd name="connsiteY1" fmla="*/ 205879 h 690216"/>
                  <a:gd name="connsiteX2" fmla="*/ 261854 w 639447"/>
                  <a:gd name="connsiteY2" fmla="*/ 189 h 690216"/>
                  <a:gd name="connsiteX3" fmla="*/ 380664 w 639447"/>
                  <a:gd name="connsiteY3" fmla="*/ 172220 h 690216"/>
                  <a:gd name="connsiteX4" fmla="*/ 428347 w 639447"/>
                  <a:gd name="connsiteY4" fmla="*/ 161000 h 690216"/>
                  <a:gd name="connsiteX5" fmla="*/ 639447 w 639447"/>
                  <a:gd name="connsiteY5" fmla="*/ 439856 h 690216"/>
                  <a:gd name="connsiteX6" fmla="*/ 301000 w 639447"/>
                  <a:gd name="connsiteY6" fmla="*/ 684452 h 690216"/>
                  <a:gd name="connsiteX7" fmla="*/ 1199 w 639447"/>
                  <a:gd name="connsiteY7" fmla="*/ 263875 h 690216"/>
                  <a:gd name="connsiteX0" fmla="*/ 1199 w 639447"/>
                  <a:gd name="connsiteY0" fmla="*/ 263686 h 690027"/>
                  <a:gd name="connsiteX1" fmla="*/ 198345 w 639447"/>
                  <a:gd name="connsiteY1" fmla="*/ 205690 h 690027"/>
                  <a:gd name="connsiteX2" fmla="*/ 261854 w 639447"/>
                  <a:gd name="connsiteY2" fmla="*/ 0 h 690027"/>
                  <a:gd name="connsiteX3" fmla="*/ 380664 w 639447"/>
                  <a:gd name="connsiteY3" fmla="*/ 172031 h 690027"/>
                  <a:gd name="connsiteX4" fmla="*/ 428347 w 639447"/>
                  <a:gd name="connsiteY4" fmla="*/ 160811 h 690027"/>
                  <a:gd name="connsiteX5" fmla="*/ 639447 w 639447"/>
                  <a:gd name="connsiteY5" fmla="*/ 439667 h 690027"/>
                  <a:gd name="connsiteX6" fmla="*/ 301000 w 639447"/>
                  <a:gd name="connsiteY6" fmla="*/ 684263 h 690027"/>
                  <a:gd name="connsiteX7" fmla="*/ 1199 w 639447"/>
                  <a:gd name="connsiteY7" fmla="*/ 263686 h 690027"/>
                  <a:gd name="connsiteX0" fmla="*/ 1199 w 625422"/>
                  <a:gd name="connsiteY0" fmla="*/ 263686 h 691521"/>
                  <a:gd name="connsiteX1" fmla="*/ 198345 w 625422"/>
                  <a:gd name="connsiteY1" fmla="*/ 205690 h 691521"/>
                  <a:gd name="connsiteX2" fmla="*/ 261854 w 625422"/>
                  <a:gd name="connsiteY2" fmla="*/ 0 h 691521"/>
                  <a:gd name="connsiteX3" fmla="*/ 380664 w 625422"/>
                  <a:gd name="connsiteY3" fmla="*/ 172031 h 691521"/>
                  <a:gd name="connsiteX4" fmla="*/ 428347 w 625422"/>
                  <a:gd name="connsiteY4" fmla="*/ 160811 h 691521"/>
                  <a:gd name="connsiteX5" fmla="*/ 625422 w 625422"/>
                  <a:gd name="connsiteY5" fmla="*/ 453692 h 691521"/>
                  <a:gd name="connsiteX6" fmla="*/ 301000 w 625422"/>
                  <a:gd name="connsiteY6" fmla="*/ 684263 h 691521"/>
                  <a:gd name="connsiteX7" fmla="*/ 1199 w 625422"/>
                  <a:gd name="connsiteY7" fmla="*/ 263686 h 691521"/>
                  <a:gd name="connsiteX0" fmla="*/ 1199 w 625422"/>
                  <a:gd name="connsiteY0" fmla="*/ 263686 h 691521"/>
                  <a:gd name="connsiteX1" fmla="*/ 198345 w 625422"/>
                  <a:gd name="connsiteY1" fmla="*/ 205690 h 691521"/>
                  <a:gd name="connsiteX2" fmla="*/ 261854 w 625422"/>
                  <a:gd name="connsiteY2" fmla="*/ 0 h 691521"/>
                  <a:gd name="connsiteX3" fmla="*/ 380664 w 625422"/>
                  <a:gd name="connsiteY3" fmla="*/ 172031 h 691521"/>
                  <a:gd name="connsiteX4" fmla="*/ 428347 w 625422"/>
                  <a:gd name="connsiteY4" fmla="*/ 160811 h 691521"/>
                  <a:gd name="connsiteX5" fmla="*/ 625422 w 625422"/>
                  <a:gd name="connsiteY5" fmla="*/ 453692 h 691521"/>
                  <a:gd name="connsiteX6" fmla="*/ 301000 w 625422"/>
                  <a:gd name="connsiteY6" fmla="*/ 684263 h 691521"/>
                  <a:gd name="connsiteX7" fmla="*/ 1199 w 625422"/>
                  <a:gd name="connsiteY7" fmla="*/ 263686 h 691521"/>
                  <a:gd name="connsiteX0" fmla="*/ 1199 w 625422"/>
                  <a:gd name="connsiteY0" fmla="*/ 263686 h 686297"/>
                  <a:gd name="connsiteX1" fmla="*/ 198345 w 625422"/>
                  <a:gd name="connsiteY1" fmla="*/ 205690 h 686297"/>
                  <a:gd name="connsiteX2" fmla="*/ 261854 w 625422"/>
                  <a:gd name="connsiteY2" fmla="*/ 0 h 686297"/>
                  <a:gd name="connsiteX3" fmla="*/ 380664 w 625422"/>
                  <a:gd name="connsiteY3" fmla="*/ 172031 h 686297"/>
                  <a:gd name="connsiteX4" fmla="*/ 428347 w 625422"/>
                  <a:gd name="connsiteY4" fmla="*/ 160811 h 686297"/>
                  <a:gd name="connsiteX5" fmla="*/ 625422 w 625422"/>
                  <a:gd name="connsiteY5" fmla="*/ 453692 h 686297"/>
                  <a:gd name="connsiteX6" fmla="*/ 301000 w 625422"/>
                  <a:gd name="connsiteY6" fmla="*/ 684263 h 686297"/>
                  <a:gd name="connsiteX7" fmla="*/ 1199 w 625422"/>
                  <a:gd name="connsiteY7" fmla="*/ 263686 h 686297"/>
                  <a:gd name="connsiteX0" fmla="*/ 1199 w 625422"/>
                  <a:gd name="connsiteY0" fmla="*/ 263686 h 686297"/>
                  <a:gd name="connsiteX1" fmla="*/ 198345 w 625422"/>
                  <a:gd name="connsiteY1" fmla="*/ 205690 h 686297"/>
                  <a:gd name="connsiteX2" fmla="*/ 261854 w 625422"/>
                  <a:gd name="connsiteY2" fmla="*/ 0 h 686297"/>
                  <a:gd name="connsiteX3" fmla="*/ 380664 w 625422"/>
                  <a:gd name="connsiteY3" fmla="*/ 172031 h 686297"/>
                  <a:gd name="connsiteX4" fmla="*/ 428347 w 625422"/>
                  <a:gd name="connsiteY4" fmla="*/ 160811 h 686297"/>
                  <a:gd name="connsiteX5" fmla="*/ 625422 w 625422"/>
                  <a:gd name="connsiteY5" fmla="*/ 453692 h 686297"/>
                  <a:gd name="connsiteX6" fmla="*/ 301000 w 625422"/>
                  <a:gd name="connsiteY6" fmla="*/ 684263 h 686297"/>
                  <a:gd name="connsiteX7" fmla="*/ 1199 w 625422"/>
                  <a:gd name="connsiteY7" fmla="*/ 263686 h 686297"/>
                  <a:gd name="connsiteX0" fmla="*/ 1199 w 625422"/>
                  <a:gd name="connsiteY0" fmla="*/ 263686 h 684535"/>
                  <a:gd name="connsiteX1" fmla="*/ 198345 w 625422"/>
                  <a:gd name="connsiteY1" fmla="*/ 205690 h 684535"/>
                  <a:gd name="connsiteX2" fmla="*/ 261854 w 625422"/>
                  <a:gd name="connsiteY2" fmla="*/ 0 h 684535"/>
                  <a:gd name="connsiteX3" fmla="*/ 380664 w 625422"/>
                  <a:gd name="connsiteY3" fmla="*/ 172031 h 684535"/>
                  <a:gd name="connsiteX4" fmla="*/ 428347 w 625422"/>
                  <a:gd name="connsiteY4" fmla="*/ 160811 h 684535"/>
                  <a:gd name="connsiteX5" fmla="*/ 625422 w 625422"/>
                  <a:gd name="connsiteY5" fmla="*/ 453692 h 684535"/>
                  <a:gd name="connsiteX6" fmla="*/ 301000 w 625422"/>
                  <a:gd name="connsiteY6" fmla="*/ 684263 h 684535"/>
                  <a:gd name="connsiteX7" fmla="*/ 1199 w 625422"/>
                  <a:gd name="connsiteY7" fmla="*/ 263686 h 684535"/>
                  <a:gd name="connsiteX0" fmla="*/ 1199 w 625422"/>
                  <a:gd name="connsiteY0" fmla="*/ 263686 h 685959"/>
                  <a:gd name="connsiteX1" fmla="*/ 198345 w 625422"/>
                  <a:gd name="connsiteY1" fmla="*/ 205690 h 685959"/>
                  <a:gd name="connsiteX2" fmla="*/ 261854 w 625422"/>
                  <a:gd name="connsiteY2" fmla="*/ 0 h 685959"/>
                  <a:gd name="connsiteX3" fmla="*/ 380664 w 625422"/>
                  <a:gd name="connsiteY3" fmla="*/ 172031 h 685959"/>
                  <a:gd name="connsiteX4" fmla="*/ 428347 w 625422"/>
                  <a:gd name="connsiteY4" fmla="*/ 160811 h 685959"/>
                  <a:gd name="connsiteX5" fmla="*/ 625422 w 625422"/>
                  <a:gd name="connsiteY5" fmla="*/ 453692 h 685959"/>
                  <a:gd name="connsiteX6" fmla="*/ 301000 w 625422"/>
                  <a:gd name="connsiteY6" fmla="*/ 684263 h 685959"/>
                  <a:gd name="connsiteX7" fmla="*/ 1199 w 625422"/>
                  <a:gd name="connsiteY7" fmla="*/ 263686 h 685959"/>
                  <a:gd name="connsiteX0" fmla="*/ 1199 w 625422"/>
                  <a:gd name="connsiteY0" fmla="*/ 263686 h 685959"/>
                  <a:gd name="connsiteX1" fmla="*/ 198345 w 625422"/>
                  <a:gd name="connsiteY1" fmla="*/ 205690 h 685959"/>
                  <a:gd name="connsiteX2" fmla="*/ 261854 w 625422"/>
                  <a:gd name="connsiteY2" fmla="*/ 0 h 685959"/>
                  <a:gd name="connsiteX3" fmla="*/ 380664 w 625422"/>
                  <a:gd name="connsiteY3" fmla="*/ 172031 h 685959"/>
                  <a:gd name="connsiteX4" fmla="*/ 428347 w 625422"/>
                  <a:gd name="connsiteY4" fmla="*/ 160811 h 685959"/>
                  <a:gd name="connsiteX5" fmla="*/ 625422 w 625422"/>
                  <a:gd name="connsiteY5" fmla="*/ 453692 h 685959"/>
                  <a:gd name="connsiteX6" fmla="*/ 301000 w 625422"/>
                  <a:gd name="connsiteY6" fmla="*/ 684263 h 685959"/>
                  <a:gd name="connsiteX7" fmla="*/ 1199 w 625422"/>
                  <a:gd name="connsiteY7" fmla="*/ 263686 h 685959"/>
                  <a:gd name="connsiteX0" fmla="*/ 1199 w 625422"/>
                  <a:gd name="connsiteY0" fmla="*/ 263686 h 684263"/>
                  <a:gd name="connsiteX1" fmla="*/ 198345 w 625422"/>
                  <a:gd name="connsiteY1" fmla="*/ 205690 h 684263"/>
                  <a:gd name="connsiteX2" fmla="*/ 261854 w 625422"/>
                  <a:gd name="connsiteY2" fmla="*/ 0 h 684263"/>
                  <a:gd name="connsiteX3" fmla="*/ 380664 w 625422"/>
                  <a:gd name="connsiteY3" fmla="*/ 172031 h 684263"/>
                  <a:gd name="connsiteX4" fmla="*/ 428347 w 625422"/>
                  <a:gd name="connsiteY4" fmla="*/ 160811 h 684263"/>
                  <a:gd name="connsiteX5" fmla="*/ 625422 w 625422"/>
                  <a:gd name="connsiteY5" fmla="*/ 453692 h 684263"/>
                  <a:gd name="connsiteX6" fmla="*/ 301000 w 625422"/>
                  <a:gd name="connsiteY6" fmla="*/ 684263 h 684263"/>
                  <a:gd name="connsiteX7" fmla="*/ 1199 w 625422"/>
                  <a:gd name="connsiteY7" fmla="*/ 263686 h 68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5422" h="684263">
                    <a:moveTo>
                      <a:pt x="1199" y="263686"/>
                    </a:moveTo>
                    <a:cubicBezTo>
                      <a:pt x="-15910" y="183924"/>
                      <a:pt x="154903" y="249638"/>
                      <a:pt x="198345" y="205690"/>
                    </a:cubicBezTo>
                    <a:cubicBezTo>
                      <a:pt x="241788" y="161742"/>
                      <a:pt x="231468" y="5610"/>
                      <a:pt x="261854" y="0"/>
                    </a:cubicBezTo>
                    <a:lnTo>
                      <a:pt x="380664" y="172031"/>
                    </a:lnTo>
                    <a:lnTo>
                      <a:pt x="428347" y="160811"/>
                    </a:lnTo>
                    <a:lnTo>
                      <a:pt x="625422" y="453692"/>
                    </a:lnTo>
                    <a:cubicBezTo>
                      <a:pt x="530055" y="602787"/>
                      <a:pt x="413451" y="657028"/>
                      <a:pt x="301000" y="684263"/>
                    </a:cubicBezTo>
                    <a:lnTo>
                      <a:pt x="1199" y="263686"/>
                    </a:lnTo>
                    <a:close/>
                  </a:path>
                </a:pathLst>
              </a:custGeom>
              <a:solidFill>
                <a:schemeClr val="tx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400">
                  <a:latin typeface="Poppins" panose="00000500000000000000" pitchFamily="2" charset="0"/>
                  <a:cs typeface="Poppins" panose="00000500000000000000" pitchFamily="2" charset="0"/>
                </a:endParaRPr>
              </a:p>
            </p:txBody>
          </p:sp>
          <p:grpSp>
            <p:nvGrpSpPr>
              <p:cNvPr id="43" name="Group 42">
                <a:extLst>
                  <a:ext uri="{FF2B5EF4-FFF2-40B4-BE49-F238E27FC236}">
                    <a16:creationId xmlns:a16="http://schemas.microsoft.com/office/drawing/2014/main" id="{ACB91D36-46B0-45C9-1056-8F6E0BA87CF8}"/>
                  </a:ext>
                </a:extLst>
              </p:cNvPr>
              <p:cNvGrpSpPr/>
              <p:nvPr/>
            </p:nvGrpSpPr>
            <p:grpSpPr>
              <a:xfrm>
                <a:off x="3868279" y="3607904"/>
                <a:ext cx="427199" cy="427198"/>
                <a:chOff x="3670317" y="3260784"/>
                <a:chExt cx="1030457" cy="1030457"/>
              </a:xfrm>
              <a:solidFill>
                <a:schemeClr val="bg1"/>
              </a:solidFill>
            </p:grpSpPr>
            <p:sp>
              <p:nvSpPr>
                <p:cNvPr id="44" name="Rectangle 43">
                  <a:extLst>
                    <a:ext uri="{FF2B5EF4-FFF2-40B4-BE49-F238E27FC236}">
                      <a16:creationId xmlns:a16="http://schemas.microsoft.com/office/drawing/2014/main" id="{41942658-C22B-629C-F072-46438E90B9DD}"/>
                    </a:ext>
                  </a:extLst>
                </p:cNvPr>
                <p:cNvSpPr/>
                <p:nvPr/>
              </p:nvSpPr>
              <p:spPr>
                <a:xfrm>
                  <a:off x="4069313" y="3260784"/>
                  <a:ext cx="232466" cy="1030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400">
                    <a:latin typeface="Poppins" panose="00000500000000000000" pitchFamily="2" charset="0"/>
                    <a:cs typeface="Poppins" panose="00000500000000000000" pitchFamily="2" charset="0"/>
                  </a:endParaRPr>
                </a:p>
              </p:txBody>
            </p:sp>
            <p:sp>
              <p:nvSpPr>
                <p:cNvPr id="46" name="Rectangle 45">
                  <a:extLst>
                    <a:ext uri="{FF2B5EF4-FFF2-40B4-BE49-F238E27FC236}">
                      <a16:creationId xmlns:a16="http://schemas.microsoft.com/office/drawing/2014/main" id="{E078CF56-F5D7-0806-DA7B-F0CCD7511B82}"/>
                    </a:ext>
                  </a:extLst>
                </p:cNvPr>
                <p:cNvSpPr/>
                <p:nvPr/>
              </p:nvSpPr>
              <p:spPr>
                <a:xfrm rot="16200000">
                  <a:off x="4069313" y="3260784"/>
                  <a:ext cx="232466" cy="1030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400">
                    <a:latin typeface="Poppins" panose="00000500000000000000" pitchFamily="2" charset="0"/>
                    <a:cs typeface="Poppins" panose="00000500000000000000" pitchFamily="2" charset="0"/>
                  </a:endParaRPr>
                </a:p>
              </p:txBody>
            </p:sp>
          </p:grpSp>
        </p:grpSp>
        <p:grpSp>
          <p:nvGrpSpPr>
            <p:cNvPr id="47" name="Group 46">
              <a:extLst>
                <a:ext uri="{FF2B5EF4-FFF2-40B4-BE49-F238E27FC236}">
                  <a16:creationId xmlns:a16="http://schemas.microsoft.com/office/drawing/2014/main" id="{CD2AB0A2-8F03-94AC-46FB-4FD1A1ECF91C}"/>
                </a:ext>
              </a:extLst>
            </p:cNvPr>
            <p:cNvGrpSpPr>
              <a:grpSpLocks noChangeAspect="1"/>
            </p:cNvGrpSpPr>
            <p:nvPr/>
          </p:nvGrpSpPr>
          <p:grpSpPr>
            <a:xfrm>
              <a:off x="6823663" y="3826317"/>
              <a:ext cx="551115" cy="457200"/>
              <a:chOff x="3598616" y="3338236"/>
              <a:chExt cx="966532" cy="966532"/>
            </a:xfrm>
          </p:grpSpPr>
          <p:sp>
            <p:nvSpPr>
              <p:cNvPr id="48" name="Oval 47">
                <a:extLst>
                  <a:ext uri="{FF2B5EF4-FFF2-40B4-BE49-F238E27FC236}">
                    <a16:creationId xmlns:a16="http://schemas.microsoft.com/office/drawing/2014/main" id="{C2794BD9-FD8E-BC24-795E-73F7B973D22B}"/>
                  </a:ext>
                </a:extLst>
              </p:cNvPr>
              <p:cNvSpPr/>
              <p:nvPr/>
            </p:nvSpPr>
            <p:spPr>
              <a:xfrm>
                <a:off x="3598616" y="3338236"/>
                <a:ext cx="966532" cy="966532"/>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400">
                  <a:latin typeface="Poppins" panose="00000500000000000000" pitchFamily="2" charset="0"/>
                  <a:cs typeface="Poppins" panose="00000500000000000000" pitchFamily="2" charset="0"/>
                </a:endParaRPr>
              </a:p>
            </p:txBody>
          </p:sp>
          <p:sp>
            <p:nvSpPr>
              <p:cNvPr id="49" name="Oval 32">
                <a:extLst>
                  <a:ext uri="{FF2B5EF4-FFF2-40B4-BE49-F238E27FC236}">
                    <a16:creationId xmlns:a16="http://schemas.microsoft.com/office/drawing/2014/main" id="{777C9153-A4A7-0ED0-7B6E-AB9B877FD3BE}"/>
                  </a:ext>
                </a:extLst>
              </p:cNvPr>
              <p:cNvSpPr/>
              <p:nvPr/>
            </p:nvSpPr>
            <p:spPr>
              <a:xfrm>
                <a:off x="3867555" y="3611791"/>
                <a:ext cx="625422" cy="684263"/>
              </a:xfrm>
              <a:custGeom>
                <a:avLst/>
                <a:gdLst>
                  <a:gd name="connsiteX0" fmla="*/ 0 w 966532"/>
                  <a:gd name="connsiteY0" fmla="*/ 483266 h 966532"/>
                  <a:gd name="connsiteX1" fmla="*/ 483266 w 966532"/>
                  <a:gd name="connsiteY1" fmla="*/ 0 h 966532"/>
                  <a:gd name="connsiteX2" fmla="*/ 966532 w 966532"/>
                  <a:gd name="connsiteY2" fmla="*/ 483266 h 966532"/>
                  <a:gd name="connsiteX3" fmla="*/ 483266 w 966532"/>
                  <a:gd name="connsiteY3" fmla="*/ 966532 h 966532"/>
                  <a:gd name="connsiteX4" fmla="*/ 0 w 966532"/>
                  <a:gd name="connsiteY4" fmla="*/ 483266 h 966532"/>
                  <a:gd name="connsiteX0" fmla="*/ 0 w 966532"/>
                  <a:gd name="connsiteY0" fmla="*/ 483266 h 966532"/>
                  <a:gd name="connsiteX1" fmla="*/ 483266 w 966532"/>
                  <a:gd name="connsiteY1" fmla="*/ 0 h 966532"/>
                  <a:gd name="connsiteX2" fmla="*/ 966532 w 966532"/>
                  <a:gd name="connsiteY2" fmla="*/ 483266 h 966532"/>
                  <a:gd name="connsiteX3" fmla="*/ 483266 w 966532"/>
                  <a:gd name="connsiteY3" fmla="*/ 966532 h 966532"/>
                  <a:gd name="connsiteX4" fmla="*/ 0 w 966532"/>
                  <a:gd name="connsiteY4" fmla="*/ 483266 h 966532"/>
                  <a:gd name="connsiteX0" fmla="*/ 5030 w 971562"/>
                  <a:gd name="connsiteY0" fmla="*/ 41692 h 524958"/>
                  <a:gd name="connsiteX1" fmla="*/ 756653 w 971562"/>
                  <a:gd name="connsiteY1" fmla="*/ 25565 h 524958"/>
                  <a:gd name="connsiteX2" fmla="*/ 971562 w 971562"/>
                  <a:gd name="connsiteY2" fmla="*/ 41692 h 524958"/>
                  <a:gd name="connsiteX3" fmla="*/ 488296 w 971562"/>
                  <a:gd name="connsiteY3" fmla="*/ 524958 h 524958"/>
                  <a:gd name="connsiteX4" fmla="*/ 5030 w 971562"/>
                  <a:gd name="connsiteY4" fmla="*/ 41692 h 524958"/>
                  <a:gd name="connsiteX0" fmla="*/ 8386 w 706561"/>
                  <a:gd name="connsiteY0" fmla="*/ 120786 h 505286"/>
                  <a:gd name="connsiteX1" fmla="*/ 491652 w 706561"/>
                  <a:gd name="connsiteY1" fmla="*/ 5268 h 505286"/>
                  <a:gd name="connsiteX2" fmla="*/ 706561 w 706561"/>
                  <a:gd name="connsiteY2" fmla="*/ 21395 h 505286"/>
                  <a:gd name="connsiteX3" fmla="*/ 223295 w 706561"/>
                  <a:gd name="connsiteY3" fmla="*/ 504661 h 505286"/>
                  <a:gd name="connsiteX4" fmla="*/ 8386 w 706561"/>
                  <a:gd name="connsiteY4" fmla="*/ 120786 h 505286"/>
                  <a:gd name="connsiteX0" fmla="*/ 7917 w 719093"/>
                  <a:gd name="connsiteY0" fmla="*/ 54508 h 503452"/>
                  <a:gd name="connsiteX1" fmla="*/ 504184 w 719093"/>
                  <a:gd name="connsiteY1" fmla="*/ 3994 h 503452"/>
                  <a:gd name="connsiteX2" fmla="*/ 719093 w 719093"/>
                  <a:gd name="connsiteY2" fmla="*/ 20121 h 503452"/>
                  <a:gd name="connsiteX3" fmla="*/ 235827 w 719093"/>
                  <a:gd name="connsiteY3" fmla="*/ 503387 h 503452"/>
                  <a:gd name="connsiteX4" fmla="*/ 7917 w 719093"/>
                  <a:gd name="connsiteY4" fmla="*/ 54508 h 503452"/>
                  <a:gd name="connsiteX0" fmla="*/ 3889 w 715065"/>
                  <a:gd name="connsiteY0" fmla="*/ 54020 h 494297"/>
                  <a:gd name="connsiteX1" fmla="*/ 500156 w 715065"/>
                  <a:gd name="connsiteY1" fmla="*/ 3506 h 494297"/>
                  <a:gd name="connsiteX2" fmla="*/ 715065 w 715065"/>
                  <a:gd name="connsiteY2" fmla="*/ 19633 h 494297"/>
                  <a:gd name="connsiteX3" fmla="*/ 292470 w 715065"/>
                  <a:gd name="connsiteY3" fmla="*/ 494231 h 494297"/>
                  <a:gd name="connsiteX4" fmla="*/ 3889 w 715065"/>
                  <a:gd name="connsiteY4" fmla="*/ 54020 h 494297"/>
                  <a:gd name="connsiteX0" fmla="*/ 0 w 711176"/>
                  <a:gd name="connsiteY0" fmla="*/ 54020 h 494231"/>
                  <a:gd name="connsiteX1" fmla="*/ 496267 w 711176"/>
                  <a:gd name="connsiteY1" fmla="*/ 3506 h 494231"/>
                  <a:gd name="connsiteX2" fmla="*/ 711176 w 711176"/>
                  <a:gd name="connsiteY2" fmla="*/ 19633 h 494231"/>
                  <a:gd name="connsiteX3" fmla="*/ 288581 w 711176"/>
                  <a:gd name="connsiteY3" fmla="*/ 494231 h 494231"/>
                  <a:gd name="connsiteX4" fmla="*/ 0 w 711176"/>
                  <a:gd name="connsiteY4" fmla="*/ 54020 h 494231"/>
                  <a:gd name="connsiteX0" fmla="*/ 0 w 722396"/>
                  <a:gd name="connsiteY0" fmla="*/ 70148 h 490930"/>
                  <a:gd name="connsiteX1" fmla="*/ 507487 w 722396"/>
                  <a:gd name="connsiteY1" fmla="*/ 0 h 490930"/>
                  <a:gd name="connsiteX2" fmla="*/ 722396 w 722396"/>
                  <a:gd name="connsiteY2" fmla="*/ 16127 h 490930"/>
                  <a:gd name="connsiteX3" fmla="*/ 299801 w 722396"/>
                  <a:gd name="connsiteY3" fmla="*/ 490725 h 490930"/>
                  <a:gd name="connsiteX4" fmla="*/ 0 w 722396"/>
                  <a:gd name="connsiteY4" fmla="*/ 70148 h 490930"/>
                  <a:gd name="connsiteX0" fmla="*/ 0 w 722396"/>
                  <a:gd name="connsiteY0" fmla="*/ 70148 h 490725"/>
                  <a:gd name="connsiteX1" fmla="*/ 507487 w 722396"/>
                  <a:gd name="connsiteY1" fmla="*/ 0 h 490725"/>
                  <a:gd name="connsiteX2" fmla="*/ 722396 w 722396"/>
                  <a:gd name="connsiteY2" fmla="*/ 16127 h 490725"/>
                  <a:gd name="connsiteX3" fmla="*/ 299801 w 722396"/>
                  <a:gd name="connsiteY3" fmla="*/ 490725 h 490725"/>
                  <a:gd name="connsiteX4" fmla="*/ 0 w 722396"/>
                  <a:gd name="connsiteY4" fmla="*/ 70148 h 490725"/>
                  <a:gd name="connsiteX0" fmla="*/ 0 w 671907"/>
                  <a:gd name="connsiteY0" fmla="*/ 77447 h 500021"/>
                  <a:gd name="connsiteX1" fmla="*/ 507487 w 671907"/>
                  <a:gd name="connsiteY1" fmla="*/ 7299 h 500021"/>
                  <a:gd name="connsiteX2" fmla="*/ 671907 w 671907"/>
                  <a:gd name="connsiteY2" fmla="*/ 172086 h 500021"/>
                  <a:gd name="connsiteX3" fmla="*/ 299801 w 671907"/>
                  <a:gd name="connsiteY3" fmla="*/ 498024 h 500021"/>
                  <a:gd name="connsiteX4" fmla="*/ 0 w 671907"/>
                  <a:gd name="connsiteY4" fmla="*/ 77447 h 500021"/>
                  <a:gd name="connsiteX0" fmla="*/ 0 w 671907"/>
                  <a:gd name="connsiteY0" fmla="*/ 77447 h 499159"/>
                  <a:gd name="connsiteX1" fmla="*/ 507487 w 671907"/>
                  <a:gd name="connsiteY1" fmla="*/ 7299 h 499159"/>
                  <a:gd name="connsiteX2" fmla="*/ 671907 w 671907"/>
                  <a:gd name="connsiteY2" fmla="*/ 172086 h 499159"/>
                  <a:gd name="connsiteX3" fmla="*/ 299801 w 671907"/>
                  <a:gd name="connsiteY3" fmla="*/ 498024 h 499159"/>
                  <a:gd name="connsiteX4" fmla="*/ 0 w 671907"/>
                  <a:gd name="connsiteY4" fmla="*/ 77447 h 499159"/>
                  <a:gd name="connsiteX0" fmla="*/ 0 w 671907"/>
                  <a:gd name="connsiteY0" fmla="*/ 77447 h 498793"/>
                  <a:gd name="connsiteX1" fmla="*/ 507487 w 671907"/>
                  <a:gd name="connsiteY1" fmla="*/ 7299 h 498793"/>
                  <a:gd name="connsiteX2" fmla="*/ 671907 w 671907"/>
                  <a:gd name="connsiteY2" fmla="*/ 172086 h 498793"/>
                  <a:gd name="connsiteX3" fmla="*/ 299801 w 671907"/>
                  <a:gd name="connsiteY3" fmla="*/ 498024 h 498793"/>
                  <a:gd name="connsiteX4" fmla="*/ 0 w 671907"/>
                  <a:gd name="connsiteY4" fmla="*/ 77447 h 498793"/>
                  <a:gd name="connsiteX0" fmla="*/ 0 w 671907"/>
                  <a:gd name="connsiteY0" fmla="*/ 77447 h 498024"/>
                  <a:gd name="connsiteX1" fmla="*/ 507487 w 671907"/>
                  <a:gd name="connsiteY1" fmla="*/ 7299 h 498024"/>
                  <a:gd name="connsiteX2" fmla="*/ 671907 w 671907"/>
                  <a:gd name="connsiteY2" fmla="*/ 172086 h 498024"/>
                  <a:gd name="connsiteX3" fmla="*/ 299801 w 671907"/>
                  <a:gd name="connsiteY3" fmla="*/ 498024 h 498024"/>
                  <a:gd name="connsiteX4" fmla="*/ 0 w 671907"/>
                  <a:gd name="connsiteY4" fmla="*/ 77447 h 498024"/>
                  <a:gd name="connsiteX0" fmla="*/ 199 w 672106"/>
                  <a:gd name="connsiteY0" fmla="*/ 264735 h 685312"/>
                  <a:gd name="connsiteX1" fmla="*/ 260854 w 672106"/>
                  <a:gd name="connsiteY1" fmla="*/ 1049 h 685312"/>
                  <a:gd name="connsiteX2" fmla="*/ 672106 w 672106"/>
                  <a:gd name="connsiteY2" fmla="*/ 359374 h 685312"/>
                  <a:gd name="connsiteX3" fmla="*/ 300000 w 672106"/>
                  <a:gd name="connsiteY3" fmla="*/ 685312 h 685312"/>
                  <a:gd name="connsiteX4" fmla="*/ 199 w 672106"/>
                  <a:gd name="connsiteY4" fmla="*/ 264735 h 685312"/>
                  <a:gd name="connsiteX0" fmla="*/ 160 w 675212"/>
                  <a:gd name="connsiteY0" fmla="*/ 265367 h 685944"/>
                  <a:gd name="connsiteX1" fmla="*/ 260815 w 675212"/>
                  <a:gd name="connsiteY1" fmla="*/ 1681 h 685944"/>
                  <a:gd name="connsiteX2" fmla="*/ 427308 w 675212"/>
                  <a:gd name="connsiteY2" fmla="*/ 162492 h 685944"/>
                  <a:gd name="connsiteX3" fmla="*/ 672067 w 675212"/>
                  <a:gd name="connsiteY3" fmla="*/ 360006 h 685944"/>
                  <a:gd name="connsiteX4" fmla="*/ 299961 w 675212"/>
                  <a:gd name="connsiteY4" fmla="*/ 685944 h 685944"/>
                  <a:gd name="connsiteX5" fmla="*/ 160 w 675212"/>
                  <a:gd name="connsiteY5" fmla="*/ 265367 h 685944"/>
                  <a:gd name="connsiteX0" fmla="*/ 160 w 642087"/>
                  <a:gd name="connsiteY0" fmla="*/ 265367 h 691708"/>
                  <a:gd name="connsiteX1" fmla="*/ 260815 w 642087"/>
                  <a:gd name="connsiteY1" fmla="*/ 1681 h 691708"/>
                  <a:gd name="connsiteX2" fmla="*/ 427308 w 642087"/>
                  <a:gd name="connsiteY2" fmla="*/ 162492 h 691708"/>
                  <a:gd name="connsiteX3" fmla="*/ 638408 w 642087"/>
                  <a:gd name="connsiteY3" fmla="*/ 441348 h 691708"/>
                  <a:gd name="connsiteX4" fmla="*/ 299961 w 642087"/>
                  <a:gd name="connsiteY4" fmla="*/ 685944 h 691708"/>
                  <a:gd name="connsiteX5" fmla="*/ 160 w 642087"/>
                  <a:gd name="connsiteY5" fmla="*/ 265367 h 691708"/>
                  <a:gd name="connsiteX0" fmla="*/ 160 w 638408"/>
                  <a:gd name="connsiteY0" fmla="*/ 265367 h 691708"/>
                  <a:gd name="connsiteX1" fmla="*/ 260815 w 638408"/>
                  <a:gd name="connsiteY1" fmla="*/ 1681 h 691708"/>
                  <a:gd name="connsiteX2" fmla="*/ 427308 w 638408"/>
                  <a:gd name="connsiteY2" fmla="*/ 162492 h 691708"/>
                  <a:gd name="connsiteX3" fmla="*/ 638408 w 638408"/>
                  <a:gd name="connsiteY3" fmla="*/ 441348 h 691708"/>
                  <a:gd name="connsiteX4" fmla="*/ 299961 w 638408"/>
                  <a:gd name="connsiteY4" fmla="*/ 685944 h 691708"/>
                  <a:gd name="connsiteX5" fmla="*/ 160 w 638408"/>
                  <a:gd name="connsiteY5" fmla="*/ 265367 h 691708"/>
                  <a:gd name="connsiteX0" fmla="*/ 160 w 638408"/>
                  <a:gd name="connsiteY0" fmla="*/ 263686 h 690027"/>
                  <a:gd name="connsiteX1" fmla="*/ 260815 w 638408"/>
                  <a:gd name="connsiteY1" fmla="*/ 0 h 690027"/>
                  <a:gd name="connsiteX2" fmla="*/ 427308 w 638408"/>
                  <a:gd name="connsiteY2" fmla="*/ 160811 h 690027"/>
                  <a:gd name="connsiteX3" fmla="*/ 638408 w 638408"/>
                  <a:gd name="connsiteY3" fmla="*/ 439667 h 690027"/>
                  <a:gd name="connsiteX4" fmla="*/ 299961 w 638408"/>
                  <a:gd name="connsiteY4" fmla="*/ 684263 h 690027"/>
                  <a:gd name="connsiteX5" fmla="*/ 160 w 638408"/>
                  <a:gd name="connsiteY5" fmla="*/ 263686 h 690027"/>
                  <a:gd name="connsiteX0" fmla="*/ 151 w 638399"/>
                  <a:gd name="connsiteY0" fmla="*/ 264789 h 691130"/>
                  <a:gd name="connsiteX1" fmla="*/ 260806 w 638399"/>
                  <a:gd name="connsiteY1" fmla="*/ 1103 h 691130"/>
                  <a:gd name="connsiteX2" fmla="*/ 362786 w 638399"/>
                  <a:gd name="connsiteY2" fmla="*/ 173134 h 691130"/>
                  <a:gd name="connsiteX3" fmla="*/ 427299 w 638399"/>
                  <a:gd name="connsiteY3" fmla="*/ 161914 h 691130"/>
                  <a:gd name="connsiteX4" fmla="*/ 638399 w 638399"/>
                  <a:gd name="connsiteY4" fmla="*/ 440770 h 691130"/>
                  <a:gd name="connsiteX5" fmla="*/ 299952 w 638399"/>
                  <a:gd name="connsiteY5" fmla="*/ 685366 h 691130"/>
                  <a:gd name="connsiteX6" fmla="*/ 151 w 638399"/>
                  <a:gd name="connsiteY6" fmla="*/ 264789 h 691130"/>
                  <a:gd name="connsiteX0" fmla="*/ 151 w 638399"/>
                  <a:gd name="connsiteY0" fmla="*/ 263686 h 690027"/>
                  <a:gd name="connsiteX1" fmla="*/ 260806 w 638399"/>
                  <a:gd name="connsiteY1" fmla="*/ 0 h 690027"/>
                  <a:gd name="connsiteX2" fmla="*/ 362786 w 638399"/>
                  <a:gd name="connsiteY2" fmla="*/ 172031 h 690027"/>
                  <a:gd name="connsiteX3" fmla="*/ 427299 w 638399"/>
                  <a:gd name="connsiteY3" fmla="*/ 160811 h 690027"/>
                  <a:gd name="connsiteX4" fmla="*/ 638399 w 638399"/>
                  <a:gd name="connsiteY4" fmla="*/ 439667 h 690027"/>
                  <a:gd name="connsiteX5" fmla="*/ 299952 w 638399"/>
                  <a:gd name="connsiteY5" fmla="*/ 684263 h 690027"/>
                  <a:gd name="connsiteX6" fmla="*/ 151 w 638399"/>
                  <a:gd name="connsiteY6" fmla="*/ 263686 h 690027"/>
                  <a:gd name="connsiteX0" fmla="*/ 1199 w 639447"/>
                  <a:gd name="connsiteY0" fmla="*/ 263875 h 690216"/>
                  <a:gd name="connsiteX1" fmla="*/ 198345 w 639447"/>
                  <a:gd name="connsiteY1" fmla="*/ 205879 h 690216"/>
                  <a:gd name="connsiteX2" fmla="*/ 261854 w 639447"/>
                  <a:gd name="connsiteY2" fmla="*/ 189 h 690216"/>
                  <a:gd name="connsiteX3" fmla="*/ 363834 w 639447"/>
                  <a:gd name="connsiteY3" fmla="*/ 172220 h 690216"/>
                  <a:gd name="connsiteX4" fmla="*/ 428347 w 639447"/>
                  <a:gd name="connsiteY4" fmla="*/ 161000 h 690216"/>
                  <a:gd name="connsiteX5" fmla="*/ 639447 w 639447"/>
                  <a:gd name="connsiteY5" fmla="*/ 439856 h 690216"/>
                  <a:gd name="connsiteX6" fmla="*/ 301000 w 639447"/>
                  <a:gd name="connsiteY6" fmla="*/ 684452 h 690216"/>
                  <a:gd name="connsiteX7" fmla="*/ 1199 w 639447"/>
                  <a:gd name="connsiteY7" fmla="*/ 263875 h 690216"/>
                  <a:gd name="connsiteX0" fmla="*/ 1199 w 639447"/>
                  <a:gd name="connsiteY0" fmla="*/ 263875 h 690216"/>
                  <a:gd name="connsiteX1" fmla="*/ 198345 w 639447"/>
                  <a:gd name="connsiteY1" fmla="*/ 205879 h 690216"/>
                  <a:gd name="connsiteX2" fmla="*/ 261854 w 639447"/>
                  <a:gd name="connsiteY2" fmla="*/ 189 h 690216"/>
                  <a:gd name="connsiteX3" fmla="*/ 363834 w 639447"/>
                  <a:gd name="connsiteY3" fmla="*/ 172220 h 690216"/>
                  <a:gd name="connsiteX4" fmla="*/ 428347 w 639447"/>
                  <a:gd name="connsiteY4" fmla="*/ 161000 h 690216"/>
                  <a:gd name="connsiteX5" fmla="*/ 639447 w 639447"/>
                  <a:gd name="connsiteY5" fmla="*/ 439856 h 690216"/>
                  <a:gd name="connsiteX6" fmla="*/ 301000 w 639447"/>
                  <a:gd name="connsiteY6" fmla="*/ 684452 h 690216"/>
                  <a:gd name="connsiteX7" fmla="*/ 1199 w 639447"/>
                  <a:gd name="connsiteY7" fmla="*/ 263875 h 690216"/>
                  <a:gd name="connsiteX0" fmla="*/ 1199 w 639447"/>
                  <a:gd name="connsiteY0" fmla="*/ 263686 h 690027"/>
                  <a:gd name="connsiteX1" fmla="*/ 198345 w 639447"/>
                  <a:gd name="connsiteY1" fmla="*/ 205690 h 690027"/>
                  <a:gd name="connsiteX2" fmla="*/ 261854 w 639447"/>
                  <a:gd name="connsiteY2" fmla="*/ 0 h 690027"/>
                  <a:gd name="connsiteX3" fmla="*/ 363834 w 639447"/>
                  <a:gd name="connsiteY3" fmla="*/ 172031 h 690027"/>
                  <a:gd name="connsiteX4" fmla="*/ 428347 w 639447"/>
                  <a:gd name="connsiteY4" fmla="*/ 160811 h 690027"/>
                  <a:gd name="connsiteX5" fmla="*/ 639447 w 639447"/>
                  <a:gd name="connsiteY5" fmla="*/ 439667 h 690027"/>
                  <a:gd name="connsiteX6" fmla="*/ 301000 w 639447"/>
                  <a:gd name="connsiteY6" fmla="*/ 684263 h 690027"/>
                  <a:gd name="connsiteX7" fmla="*/ 1199 w 639447"/>
                  <a:gd name="connsiteY7" fmla="*/ 263686 h 690027"/>
                  <a:gd name="connsiteX0" fmla="*/ 1199 w 639447"/>
                  <a:gd name="connsiteY0" fmla="*/ 263875 h 690216"/>
                  <a:gd name="connsiteX1" fmla="*/ 198345 w 639447"/>
                  <a:gd name="connsiteY1" fmla="*/ 205879 h 690216"/>
                  <a:gd name="connsiteX2" fmla="*/ 261854 w 639447"/>
                  <a:gd name="connsiteY2" fmla="*/ 189 h 690216"/>
                  <a:gd name="connsiteX3" fmla="*/ 380664 w 639447"/>
                  <a:gd name="connsiteY3" fmla="*/ 172220 h 690216"/>
                  <a:gd name="connsiteX4" fmla="*/ 428347 w 639447"/>
                  <a:gd name="connsiteY4" fmla="*/ 161000 h 690216"/>
                  <a:gd name="connsiteX5" fmla="*/ 639447 w 639447"/>
                  <a:gd name="connsiteY5" fmla="*/ 439856 h 690216"/>
                  <a:gd name="connsiteX6" fmla="*/ 301000 w 639447"/>
                  <a:gd name="connsiteY6" fmla="*/ 684452 h 690216"/>
                  <a:gd name="connsiteX7" fmla="*/ 1199 w 639447"/>
                  <a:gd name="connsiteY7" fmla="*/ 263875 h 690216"/>
                  <a:gd name="connsiteX0" fmla="*/ 1199 w 639447"/>
                  <a:gd name="connsiteY0" fmla="*/ 263686 h 690027"/>
                  <a:gd name="connsiteX1" fmla="*/ 198345 w 639447"/>
                  <a:gd name="connsiteY1" fmla="*/ 205690 h 690027"/>
                  <a:gd name="connsiteX2" fmla="*/ 261854 w 639447"/>
                  <a:gd name="connsiteY2" fmla="*/ 0 h 690027"/>
                  <a:gd name="connsiteX3" fmla="*/ 380664 w 639447"/>
                  <a:gd name="connsiteY3" fmla="*/ 172031 h 690027"/>
                  <a:gd name="connsiteX4" fmla="*/ 428347 w 639447"/>
                  <a:gd name="connsiteY4" fmla="*/ 160811 h 690027"/>
                  <a:gd name="connsiteX5" fmla="*/ 639447 w 639447"/>
                  <a:gd name="connsiteY5" fmla="*/ 439667 h 690027"/>
                  <a:gd name="connsiteX6" fmla="*/ 301000 w 639447"/>
                  <a:gd name="connsiteY6" fmla="*/ 684263 h 690027"/>
                  <a:gd name="connsiteX7" fmla="*/ 1199 w 639447"/>
                  <a:gd name="connsiteY7" fmla="*/ 263686 h 690027"/>
                  <a:gd name="connsiteX0" fmla="*/ 1199 w 625422"/>
                  <a:gd name="connsiteY0" fmla="*/ 263686 h 691521"/>
                  <a:gd name="connsiteX1" fmla="*/ 198345 w 625422"/>
                  <a:gd name="connsiteY1" fmla="*/ 205690 h 691521"/>
                  <a:gd name="connsiteX2" fmla="*/ 261854 w 625422"/>
                  <a:gd name="connsiteY2" fmla="*/ 0 h 691521"/>
                  <a:gd name="connsiteX3" fmla="*/ 380664 w 625422"/>
                  <a:gd name="connsiteY3" fmla="*/ 172031 h 691521"/>
                  <a:gd name="connsiteX4" fmla="*/ 428347 w 625422"/>
                  <a:gd name="connsiteY4" fmla="*/ 160811 h 691521"/>
                  <a:gd name="connsiteX5" fmla="*/ 625422 w 625422"/>
                  <a:gd name="connsiteY5" fmla="*/ 453692 h 691521"/>
                  <a:gd name="connsiteX6" fmla="*/ 301000 w 625422"/>
                  <a:gd name="connsiteY6" fmla="*/ 684263 h 691521"/>
                  <a:gd name="connsiteX7" fmla="*/ 1199 w 625422"/>
                  <a:gd name="connsiteY7" fmla="*/ 263686 h 691521"/>
                  <a:gd name="connsiteX0" fmla="*/ 1199 w 625422"/>
                  <a:gd name="connsiteY0" fmla="*/ 263686 h 691521"/>
                  <a:gd name="connsiteX1" fmla="*/ 198345 w 625422"/>
                  <a:gd name="connsiteY1" fmla="*/ 205690 h 691521"/>
                  <a:gd name="connsiteX2" fmla="*/ 261854 w 625422"/>
                  <a:gd name="connsiteY2" fmla="*/ 0 h 691521"/>
                  <a:gd name="connsiteX3" fmla="*/ 380664 w 625422"/>
                  <a:gd name="connsiteY3" fmla="*/ 172031 h 691521"/>
                  <a:gd name="connsiteX4" fmla="*/ 428347 w 625422"/>
                  <a:gd name="connsiteY4" fmla="*/ 160811 h 691521"/>
                  <a:gd name="connsiteX5" fmla="*/ 625422 w 625422"/>
                  <a:gd name="connsiteY5" fmla="*/ 453692 h 691521"/>
                  <a:gd name="connsiteX6" fmla="*/ 301000 w 625422"/>
                  <a:gd name="connsiteY6" fmla="*/ 684263 h 691521"/>
                  <a:gd name="connsiteX7" fmla="*/ 1199 w 625422"/>
                  <a:gd name="connsiteY7" fmla="*/ 263686 h 691521"/>
                  <a:gd name="connsiteX0" fmla="*/ 1199 w 625422"/>
                  <a:gd name="connsiteY0" fmla="*/ 263686 h 686297"/>
                  <a:gd name="connsiteX1" fmla="*/ 198345 w 625422"/>
                  <a:gd name="connsiteY1" fmla="*/ 205690 h 686297"/>
                  <a:gd name="connsiteX2" fmla="*/ 261854 w 625422"/>
                  <a:gd name="connsiteY2" fmla="*/ 0 h 686297"/>
                  <a:gd name="connsiteX3" fmla="*/ 380664 w 625422"/>
                  <a:gd name="connsiteY3" fmla="*/ 172031 h 686297"/>
                  <a:gd name="connsiteX4" fmla="*/ 428347 w 625422"/>
                  <a:gd name="connsiteY4" fmla="*/ 160811 h 686297"/>
                  <a:gd name="connsiteX5" fmla="*/ 625422 w 625422"/>
                  <a:gd name="connsiteY5" fmla="*/ 453692 h 686297"/>
                  <a:gd name="connsiteX6" fmla="*/ 301000 w 625422"/>
                  <a:gd name="connsiteY6" fmla="*/ 684263 h 686297"/>
                  <a:gd name="connsiteX7" fmla="*/ 1199 w 625422"/>
                  <a:gd name="connsiteY7" fmla="*/ 263686 h 686297"/>
                  <a:gd name="connsiteX0" fmla="*/ 1199 w 625422"/>
                  <a:gd name="connsiteY0" fmla="*/ 263686 h 686297"/>
                  <a:gd name="connsiteX1" fmla="*/ 198345 w 625422"/>
                  <a:gd name="connsiteY1" fmla="*/ 205690 h 686297"/>
                  <a:gd name="connsiteX2" fmla="*/ 261854 w 625422"/>
                  <a:gd name="connsiteY2" fmla="*/ 0 h 686297"/>
                  <a:gd name="connsiteX3" fmla="*/ 380664 w 625422"/>
                  <a:gd name="connsiteY3" fmla="*/ 172031 h 686297"/>
                  <a:gd name="connsiteX4" fmla="*/ 428347 w 625422"/>
                  <a:gd name="connsiteY4" fmla="*/ 160811 h 686297"/>
                  <a:gd name="connsiteX5" fmla="*/ 625422 w 625422"/>
                  <a:gd name="connsiteY5" fmla="*/ 453692 h 686297"/>
                  <a:gd name="connsiteX6" fmla="*/ 301000 w 625422"/>
                  <a:gd name="connsiteY6" fmla="*/ 684263 h 686297"/>
                  <a:gd name="connsiteX7" fmla="*/ 1199 w 625422"/>
                  <a:gd name="connsiteY7" fmla="*/ 263686 h 686297"/>
                  <a:gd name="connsiteX0" fmla="*/ 1199 w 625422"/>
                  <a:gd name="connsiteY0" fmla="*/ 263686 h 684535"/>
                  <a:gd name="connsiteX1" fmla="*/ 198345 w 625422"/>
                  <a:gd name="connsiteY1" fmla="*/ 205690 h 684535"/>
                  <a:gd name="connsiteX2" fmla="*/ 261854 w 625422"/>
                  <a:gd name="connsiteY2" fmla="*/ 0 h 684535"/>
                  <a:gd name="connsiteX3" fmla="*/ 380664 w 625422"/>
                  <a:gd name="connsiteY3" fmla="*/ 172031 h 684535"/>
                  <a:gd name="connsiteX4" fmla="*/ 428347 w 625422"/>
                  <a:gd name="connsiteY4" fmla="*/ 160811 h 684535"/>
                  <a:gd name="connsiteX5" fmla="*/ 625422 w 625422"/>
                  <a:gd name="connsiteY5" fmla="*/ 453692 h 684535"/>
                  <a:gd name="connsiteX6" fmla="*/ 301000 w 625422"/>
                  <a:gd name="connsiteY6" fmla="*/ 684263 h 684535"/>
                  <a:gd name="connsiteX7" fmla="*/ 1199 w 625422"/>
                  <a:gd name="connsiteY7" fmla="*/ 263686 h 684535"/>
                  <a:gd name="connsiteX0" fmla="*/ 1199 w 625422"/>
                  <a:gd name="connsiteY0" fmla="*/ 263686 h 685959"/>
                  <a:gd name="connsiteX1" fmla="*/ 198345 w 625422"/>
                  <a:gd name="connsiteY1" fmla="*/ 205690 h 685959"/>
                  <a:gd name="connsiteX2" fmla="*/ 261854 w 625422"/>
                  <a:gd name="connsiteY2" fmla="*/ 0 h 685959"/>
                  <a:gd name="connsiteX3" fmla="*/ 380664 w 625422"/>
                  <a:gd name="connsiteY3" fmla="*/ 172031 h 685959"/>
                  <a:gd name="connsiteX4" fmla="*/ 428347 w 625422"/>
                  <a:gd name="connsiteY4" fmla="*/ 160811 h 685959"/>
                  <a:gd name="connsiteX5" fmla="*/ 625422 w 625422"/>
                  <a:gd name="connsiteY5" fmla="*/ 453692 h 685959"/>
                  <a:gd name="connsiteX6" fmla="*/ 301000 w 625422"/>
                  <a:gd name="connsiteY6" fmla="*/ 684263 h 685959"/>
                  <a:gd name="connsiteX7" fmla="*/ 1199 w 625422"/>
                  <a:gd name="connsiteY7" fmla="*/ 263686 h 685959"/>
                  <a:gd name="connsiteX0" fmla="*/ 1199 w 625422"/>
                  <a:gd name="connsiteY0" fmla="*/ 263686 h 685959"/>
                  <a:gd name="connsiteX1" fmla="*/ 198345 w 625422"/>
                  <a:gd name="connsiteY1" fmla="*/ 205690 h 685959"/>
                  <a:gd name="connsiteX2" fmla="*/ 261854 w 625422"/>
                  <a:gd name="connsiteY2" fmla="*/ 0 h 685959"/>
                  <a:gd name="connsiteX3" fmla="*/ 380664 w 625422"/>
                  <a:gd name="connsiteY3" fmla="*/ 172031 h 685959"/>
                  <a:gd name="connsiteX4" fmla="*/ 428347 w 625422"/>
                  <a:gd name="connsiteY4" fmla="*/ 160811 h 685959"/>
                  <a:gd name="connsiteX5" fmla="*/ 625422 w 625422"/>
                  <a:gd name="connsiteY5" fmla="*/ 453692 h 685959"/>
                  <a:gd name="connsiteX6" fmla="*/ 301000 w 625422"/>
                  <a:gd name="connsiteY6" fmla="*/ 684263 h 685959"/>
                  <a:gd name="connsiteX7" fmla="*/ 1199 w 625422"/>
                  <a:gd name="connsiteY7" fmla="*/ 263686 h 685959"/>
                  <a:gd name="connsiteX0" fmla="*/ 1199 w 625422"/>
                  <a:gd name="connsiteY0" fmla="*/ 263686 h 684263"/>
                  <a:gd name="connsiteX1" fmla="*/ 198345 w 625422"/>
                  <a:gd name="connsiteY1" fmla="*/ 205690 h 684263"/>
                  <a:gd name="connsiteX2" fmla="*/ 261854 w 625422"/>
                  <a:gd name="connsiteY2" fmla="*/ 0 h 684263"/>
                  <a:gd name="connsiteX3" fmla="*/ 380664 w 625422"/>
                  <a:gd name="connsiteY3" fmla="*/ 172031 h 684263"/>
                  <a:gd name="connsiteX4" fmla="*/ 428347 w 625422"/>
                  <a:gd name="connsiteY4" fmla="*/ 160811 h 684263"/>
                  <a:gd name="connsiteX5" fmla="*/ 625422 w 625422"/>
                  <a:gd name="connsiteY5" fmla="*/ 453692 h 684263"/>
                  <a:gd name="connsiteX6" fmla="*/ 301000 w 625422"/>
                  <a:gd name="connsiteY6" fmla="*/ 684263 h 684263"/>
                  <a:gd name="connsiteX7" fmla="*/ 1199 w 625422"/>
                  <a:gd name="connsiteY7" fmla="*/ 263686 h 68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5422" h="684263">
                    <a:moveTo>
                      <a:pt x="1199" y="263686"/>
                    </a:moveTo>
                    <a:cubicBezTo>
                      <a:pt x="-15910" y="183924"/>
                      <a:pt x="154903" y="249638"/>
                      <a:pt x="198345" y="205690"/>
                    </a:cubicBezTo>
                    <a:cubicBezTo>
                      <a:pt x="241788" y="161742"/>
                      <a:pt x="231468" y="5610"/>
                      <a:pt x="261854" y="0"/>
                    </a:cubicBezTo>
                    <a:lnTo>
                      <a:pt x="380664" y="172031"/>
                    </a:lnTo>
                    <a:lnTo>
                      <a:pt x="428347" y="160811"/>
                    </a:lnTo>
                    <a:lnTo>
                      <a:pt x="625422" y="453692"/>
                    </a:lnTo>
                    <a:cubicBezTo>
                      <a:pt x="530055" y="602787"/>
                      <a:pt x="413451" y="657028"/>
                      <a:pt x="301000" y="684263"/>
                    </a:cubicBezTo>
                    <a:lnTo>
                      <a:pt x="1199" y="263686"/>
                    </a:lnTo>
                    <a:close/>
                  </a:path>
                </a:pathLst>
              </a:custGeom>
              <a:solidFill>
                <a:schemeClr val="tx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400">
                  <a:latin typeface="Poppins" panose="00000500000000000000" pitchFamily="2" charset="0"/>
                  <a:cs typeface="Poppins" panose="00000500000000000000" pitchFamily="2" charset="0"/>
                </a:endParaRPr>
              </a:p>
            </p:txBody>
          </p:sp>
          <p:grpSp>
            <p:nvGrpSpPr>
              <p:cNvPr id="50" name="Group 49">
                <a:extLst>
                  <a:ext uri="{FF2B5EF4-FFF2-40B4-BE49-F238E27FC236}">
                    <a16:creationId xmlns:a16="http://schemas.microsoft.com/office/drawing/2014/main" id="{0AEE4389-81C8-5453-2674-1BC9D18FA256}"/>
                  </a:ext>
                </a:extLst>
              </p:cNvPr>
              <p:cNvGrpSpPr/>
              <p:nvPr/>
            </p:nvGrpSpPr>
            <p:grpSpPr>
              <a:xfrm>
                <a:off x="3868279" y="3607904"/>
                <a:ext cx="427199" cy="427198"/>
                <a:chOff x="3670317" y="3260784"/>
                <a:chExt cx="1030457" cy="1030457"/>
              </a:xfrm>
              <a:solidFill>
                <a:schemeClr val="bg1"/>
              </a:solidFill>
            </p:grpSpPr>
            <p:sp>
              <p:nvSpPr>
                <p:cNvPr id="51" name="Rectangle 50">
                  <a:extLst>
                    <a:ext uri="{FF2B5EF4-FFF2-40B4-BE49-F238E27FC236}">
                      <a16:creationId xmlns:a16="http://schemas.microsoft.com/office/drawing/2014/main" id="{2E2E01AE-3C19-C2E9-5F5B-538BCA14A247}"/>
                    </a:ext>
                  </a:extLst>
                </p:cNvPr>
                <p:cNvSpPr/>
                <p:nvPr/>
              </p:nvSpPr>
              <p:spPr>
                <a:xfrm>
                  <a:off x="4069313" y="3260784"/>
                  <a:ext cx="232466" cy="1030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400">
                    <a:latin typeface="Poppins" panose="00000500000000000000" pitchFamily="2" charset="0"/>
                    <a:cs typeface="Poppins" panose="00000500000000000000" pitchFamily="2" charset="0"/>
                  </a:endParaRPr>
                </a:p>
              </p:txBody>
            </p:sp>
            <p:sp>
              <p:nvSpPr>
                <p:cNvPr id="52" name="Rectangle 51">
                  <a:extLst>
                    <a:ext uri="{FF2B5EF4-FFF2-40B4-BE49-F238E27FC236}">
                      <a16:creationId xmlns:a16="http://schemas.microsoft.com/office/drawing/2014/main" id="{2A1D924D-DDA2-DD4D-9030-1BAC2679EE4C}"/>
                    </a:ext>
                  </a:extLst>
                </p:cNvPr>
                <p:cNvSpPr/>
                <p:nvPr/>
              </p:nvSpPr>
              <p:spPr>
                <a:xfrm rot="16200000">
                  <a:off x="4069313" y="3260784"/>
                  <a:ext cx="232466" cy="1030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400">
                    <a:latin typeface="Poppins" panose="00000500000000000000" pitchFamily="2" charset="0"/>
                    <a:cs typeface="Poppins" panose="00000500000000000000" pitchFamily="2" charset="0"/>
                  </a:endParaRPr>
                </a:p>
              </p:txBody>
            </p:sp>
          </p:grpSp>
        </p:grpSp>
      </p:grpSp>
    </p:spTree>
    <p:extLst>
      <p:ext uri="{BB962C8B-B14F-4D97-AF65-F5344CB8AC3E}">
        <p14:creationId xmlns:p14="http://schemas.microsoft.com/office/powerpoint/2010/main" val="1162667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87CE1D-AB90-88C0-8995-ED9AC48BA58E}"/>
              </a:ext>
            </a:extLst>
          </p:cNvPr>
          <p:cNvSpPr>
            <a:spLocks noGrp="1"/>
          </p:cNvSpPr>
          <p:nvPr>
            <p:ph type="body" sz="quarter" idx="10"/>
          </p:nvPr>
        </p:nvSpPr>
        <p:spPr>
          <a:xfrm>
            <a:off x="524691" y="457778"/>
            <a:ext cx="10060823" cy="539743"/>
          </a:xfrm>
        </p:spPr>
        <p:txBody>
          <a:bodyPr/>
          <a:lstStyle/>
          <a:p>
            <a:r>
              <a:rPr lang="en-US"/>
              <a:t>Patient Cost-Sharing </a:t>
            </a:r>
          </a:p>
        </p:txBody>
      </p:sp>
      <p:sp>
        <p:nvSpPr>
          <p:cNvPr id="4" name="Text Placeholder 3">
            <a:extLst>
              <a:ext uri="{FF2B5EF4-FFF2-40B4-BE49-F238E27FC236}">
                <a16:creationId xmlns:a16="http://schemas.microsoft.com/office/drawing/2014/main" id="{10DC0C1E-3992-9E9A-8B2F-4E47DBDE86D3}"/>
              </a:ext>
            </a:extLst>
          </p:cNvPr>
          <p:cNvSpPr>
            <a:spLocks noGrp="1"/>
          </p:cNvSpPr>
          <p:nvPr>
            <p:ph type="body" sz="quarter" idx="12"/>
          </p:nvPr>
        </p:nvSpPr>
        <p:spPr>
          <a:xfrm>
            <a:off x="525463" y="1593850"/>
            <a:ext cx="11061700" cy="4435475"/>
          </a:xfrm>
        </p:spPr>
        <p:txBody>
          <a:bodyPr>
            <a:normAutofit/>
          </a:bodyPr>
          <a:lstStyle/>
          <a:p>
            <a:pPr>
              <a:spcAft>
                <a:spcPts val="1200"/>
              </a:spcAft>
            </a:pPr>
            <a:r>
              <a:rPr lang="en-US"/>
              <a:t>Payers report the “allowed amount” on a claim, which includes a) the amount paid by the insurer to the provider and b) the patient’s financial obligation to the provider.</a:t>
            </a:r>
          </a:p>
          <a:p>
            <a:pPr lvl="1">
              <a:spcAft>
                <a:spcPts val="300"/>
              </a:spcAft>
            </a:pPr>
            <a:r>
              <a:rPr lang="en-US"/>
              <a:t>It is the maximum allowed charge for a covered benefit. </a:t>
            </a:r>
          </a:p>
          <a:p>
            <a:pPr lvl="1">
              <a:spcAft>
                <a:spcPts val="600"/>
              </a:spcAft>
            </a:pPr>
            <a:r>
              <a:rPr lang="en-US"/>
              <a:t>It includes the portion the </a:t>
            </a:r>
            <a:r>
              <a:rPr lang="en-US" i="1"/>
              <a:t>patient owes the provider </a:t>
            </a:r>
            <a:r>
              <a:rPr lang="en-US"/>
              <a:t>according to the patient’s benefit plan.  It does not capture whether the patient actually paid what was owed.</a:t>
            </a:r>
          </a:p>
          <a:p>
            <a:endParaRPr lang="en-US"/>
          </a:p>
        </p:txBody>
      </p:sp>
      <p:sp>
        <p:nvSpPr>
          <p:cNvPr id="5" name="Text Placeholder 4">
            <a:extLst>
              <a:ext uri="{FF2B5EF4-FFF2-40B4-BE49-F238E27FC236}">
                <a16:creationId xmlns:a16="http://schemas.microsoft.com/office/drawing/2014/main" id="{B900F640-91E0-1BBD-FB36-B51C194F04EF}"/>
              </a:ext>
            </a:extLst>
          </p:cNvPr>
          <p:cNvSpPr>
            <a:spLocks noGrp="1"/>
          </p:cNvSpPr>
          <p:nvPr>
            <p:ph type="body" sz="quarter" idx="13"/>
          </p:nvPr>
        </p:nvSpPr>
        <p:spPr>
          <a:xfrm>
            <a:off x="525463" y="6400800"/>
            <a:ext cx="5832475" cy="333632"/>
          </a:xfrm>
        </p:spPr>
        <p:txBody>
          <a:bodyPr/>
          <a:lstStyle/>
          <a:p>
            <a:r>
              <a:rPr lang="en-US"/>
              <a:t>Patient Cost-Sharing</a:t>
            </a:r>
          </a:p>
        </p:txBody>
      </p:sp>
    </p:spTree>
    <p:extLst>
      <p:ext uri="{BB962C8B-B14F-4D97-AF65-F5344CB8AC3E}">
        <p14:creationId xmlns:p14="http://schemas.microsoft.com/office/powerpoint/2010/main" val="704597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3AB20-B244-C9BB-65DE-99F1EB1E9B4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318C150-4415-CB89-F609-74FB0DCCB633}"/>
              </a:ext>
            </a:extLst>
          </p:cNvPr>
          <p:cNvSpPr>
            <a:spLocks noGrp="1"/>
          </p:cNvSpPr>
          <p:nvPr>
            <p:ph type="body" sz="quarter" idx="10"/>
          </p:nvPr>
        </p:nvSpPr>
        <p:spPr>
          <a:xfrm>
            <a:off x="524691" y="457778"/>
            <a:ext cx="10060823" cy="539743"/>
          </a:xfrm>
        </p:spPr>
        <p:txBody>
          <a:bodyPr/>
          <a:lstStyle/>
          <a:p>
            <a:r>
              <a:rPr lang="en-US"/>
              <a:t>Spending That is </a:t>
            </a:r>
            <a:r>
              <a:rPr lang="en-US" u="sng"/>
              <a:t>Not</a:t>
            </a:r>
            <a:r>
              <a:rPr lang="en-US"/>
              <a:t> Included in THCE (1 of 2)</a:t>
            </a:r>
          </a:p>
        </p:txBody>
      </p:sp>
      <p:sp>
        <p:nvSpPr>
          <p:cNvPr id="4" name="Text Placeholder 3">
            <a:extLst>
              <a:ext uri="{FF2B5EF4-FFF2-40B4-BE49-F238E27FC236}">
                <a16:creationId xmlns:a16="http://schemas.microsoft.com/office/drawing/2014/main" id="{B201DA84-24D4-ADC6-9716-984399B5979B}"/>
              </a:ext>
            </a:extLst>
          </p:cNvPr>
          <p:cNvSpPr>
            <a:spLocks noGrp="1"/>
          </p:cNvSpPr>
          <p:nvPr>
            <p:ph type="body" sz="quarter" idx="12"/>
          </p:nvPr>
        </p:nvSpPr>
        <p:spPr>
          <a:xfrm>
            <a:off x="525463" y="1593850"/>
            <a:ext cx="11061700" cy="4435475"/>
          </a:xfrm>
        </p:spPr>
        <p:txBody>
          <a:bodyPr>
            <a:normAutofit fontScale="92500"/>
          </a:bodyPr>
          <a:lstStyle/>
          <a:p>
            <a:pPr marL="514350" indent="-514350">
              <a:buFont typeface="+mj-lt"/>
              <a:buAutoNum type="arabicPeriod"/>
            </a:pPr>
            <a:r>
              <a:rPr lang="en-US" b="1"/>
              <a:t>Patient out-of-pocket spending on non-covered services </a:t>
            </a:r>
          </a:p>
          <a:p>
            <a:pPr lvl="1">
              <a:spcAft>
                <a:spcPts val="600"/>
              </a:spcAft>
            </a:pPr>
            <a:r>
              <a:rPr lang="en-US"/>
              <a:t>For example, non-medical cosmetic surgery and non-health care services-related discounts offered by an insurer (e.g., gym membership).</a:t>
            </a:r>
          </a:p>
          <a:p>
            <a:pPr marL="514350" indent="-514350">
              <a:buFont typeface="+mj-lt"/>
              <a:buAutoNum type="arabicPeriod"/>
            </a:pPr>
            <a:r>
              <a:rPr lang="en-US" b="1"/>
              <a:t>Spending by people who are not insured</a:t>
            </a:r>
          </a:p>
          <a:p>
            <a:pPr lvl="1">
              <a:spcAft>
                <a:spcPts val="300"/>
              </a:spcAft>
            </a:pPr>
            <a:r>
              <a:rPr lang="en-US"/>
              <a:t>We lack a means to capture all payments made by individuals who are uninsured.</a:t>
            </a:r>
          </a:p>
          <a:p>
            <a:pPr lvl="1">
              <a:spcAft>
                <a:spcPts val="300"/>
              </a:spcAft>
            </a:pPr>
            <a:r>
              <a:rPr lang="en-US"/>
              <a:t>While there are some point-in-time research estimates and survey data, there is no comprehensive data source to capture out-of-pocket spending by the uninsured.  Similarly, there is no comprehensive data source on what insured consumers pay for non-covered services. </a:t>
            </a:r>
          </a:p>
          <a:p>
            <a:pPr lvl="1"/>
            <a:r>
              <a:rPr lang="en-US"/>
              <a:t>THCE spending is typically calculated using payer-submitted data. </a:t>
            </a:r>
          </a:p>
        </p:txBody>
      </p:sp>
      <p:sp>
        <p:nvSpPr>
          <p:cNvPr id="5" name="Text Placeholder 4">
            <a:extLst>
              <a:ext uri="{FF2B5EF4-FFF2-40B4-BE49-F238E27FC236}">
                <a16:creationId xmlns:a16="http://schemas.microsoft.com/office/drawing/2014/main" id="{48F7F464-1850-180E-7304-7BA13E8172FF}"/>
              </a:ext>
            </a:extLst>
          </p:cNvPr>
          <p:cNvSpPr>
            <a:spLocks noGrp="1"/>
          </p:cNvSpPr>
          <p:nvPr>
            <p:ph type="body" sz="quarter" idx="13"/>
          </p:nvPr>
        </p:nvSpPr>
        <p:spPr>
          <a:xfrm>
            <a:off x="524691" y="6400800"/>
            <a:ext cx="5832904" cy="914400"/>
          </a:xfrm>
        </p:spPr>
        <p:txBody>
          <a:bodyPr/>
          <a:lstStyle/>
          <a:p>
            <a:r>
              <a:rPr lang="en-US"/>
              <a:t>Spending That is Not Included in THCE (1 of 2)</a:t>
            </a:r>
          </a:p>
        </p:txBody>
      </p:sp>
    </p:spTree>
    <p:extLst>
      <p:ext uri="{BB962C8B-B14F-4D97-AF65-F5344CB8AC3E}">
        <p14:creationId xmlns:p14="http://schemas.microsoft.com/office/powerpoint/2010/main" val="1021865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78331-19FA-0B9E-F608-5549EEC0F2D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3320EC9-B3C7-23D2-24F3-E7BEA49237F8}"/>
              </a:ext>
            </a:extLst>
          </p:cNvPr>
          <p:cNvSpPr>
            <a:spLocks noGrp="1"/>
          </p:cNvSpPr>
          <p:nvPr>
            <p:ph type="body" sz="quarter" idx="10"/>
          </p:nvPr>
        </p:nvSpPr>
        <p:spPr>
          <a:xfrm>
            <a:off x="524691" y="457778"/>
            <a:ext cx="10060823" cy="539743"/>
          </a:xfrm>
        </p:spPr>
        <p:txBody>
          <a:bodyPr/>
          <a:lstStyle/>
          <a:p>
            <a:r>
              <a:rPr lang="en-US"/>
              <a:t>Spending That is Not Included in THCE (2 of 2)</a:t>
            </a:r>
          </a:p>
          <a:p>
            <a:endParaRPr lang="en-US"/>
          </a:p>
        </p:txBody>
      </p:sp>
      <p:sp>
        <p:nvSpPr>
          <p:cNvPr id="4" name="Text Placeholder 3">
            <a:extLst>
              <a:ext uri="{FF2B5EF4-FFF2-40B4-BE49-F238E27FC236}">
                <a16:creationId xmlns:a16="http://schemas.microsoft.com/office/drawing/2014/main" id="{17193BE2-4567-2C88-436D-D6B6FF284864}"/>
              </a:ext>
            </a:extLst>
          </p:cNvPr>
          <p:cNvSpPr>
            <a:spLocks noGrp="1"/>
          </p:cNvSpPr>
          <p:nvPr>
            <p:ph type="body" sz="quarter" idx="12"/>
          </p:nvPr>
        </p:nvSpPr>
        <p:spPr>
          <a:xfrm>
            <a:off x="525463" y="1593849"/>
            <a:ext cx="11061700" cy="5017015"/>
          </a:xfrm>
        </p:spPr>
        <p:txBody>
          <a:bodyPr>
            <a:normAutofit/>
          </a:bodyPr>
          <a:lstStyle/>
          <a:p>
            <a:pPr marL="514350" indent="-514350">
              <a:buFont typeface="+mj-lt"/>
              <a:buAutoNum type="arabicPeriod" startAt="3"/>
            </a:pPr>
            <a:r>
              <a:rPr lang="en-US" b="1"/>
              <a:t>Uncompensated care </a:t>
            </a:r>
          </a:p>
          <a:p>
            <a:pPr lvl="1">
              <a:spcAft>
                <a:spcPts val="300"/>
              </a:spcAft>
            </a:pPr>
            <a:r>
              <a:rPr lang="en-US"/>
              <a:t>Provision of care at no charge or at discounted rates (“charity care”) and care for which no payment was received for services provided (“bad debt” and write-offs) are not part of THCE. </a:t>
            </a:r>
          </a:p>
          <a:p>
            <a:pPr lvl="1">
              <a:spcAft>
                <a:spcPts val="300"/>
              </a:spcAft>
            </a:pPr>
            <a:r>
              <a:rPr lang="en-US"/>
              <a:t>If “bad debt” is related to covered services for which the payer made a payment, it will be captured because the OHS is measuring payer “allowed amounts.” </a:t>
            </a:r>
          </a:p>
          <a:p>
            <a:pPr lvl="1"/>
            <a:r>
              <a:rPr lang="en-US"/>
              <a:t>Uncompensated care represents a provider cost, not payer or patient spending. </a:t>
            </a:r>
          </a:p>
        </p:txBody>
      </p:sp>
      <p:sp>
        <p:nvSpPr>
          <p:cNvPr id="9" name="Text Placeholder 8">
            <a:extLst>
              <a:ext uri="{FF2B5EF4-FFF2-40B4-BE49-F238E27FC236}">
                <a16:creationId xmlns:a16="http://schemas.microsoft.com/office/drawing/2014/main" id="{35769AB4-DA47-E182-A1DB-DF7CF01D4BAF}"/>
              </a:ext>
            </a:extLst>
          </p:cNvPr>
          <p:cNvSpPr>
            <a:spLocks noGrp="1"/>
          </p:cNvSpPr>
          <p:nvPr>
            <p:ph type="body" sz="quarter" idx="13"/>
          </p:nvPr>
        </p:nvSpPr>
        <p:spPr>
          <a:xfrm>
            <a:off x="524691" y="6400800"/>
            <a:ext cx="5832904" cy="914400"/>
          </a:xfrm>
        </p:spPr>
        <p:txBody>
          <a:bodyPr/>
          <a:lstStyle/>
          <a:p>
            <a:r>
              <a:rPr lang="en-US"/>
              <a:t>Spending That is Not Included in THCE (2 of 2)</a:t>
            </a:r>
          </a:p>
        </p:txBody>
      </p:sp>
    </p:spTree>
    <p:extLst>
      <p:ext uri="{BB962C8B-B14F-4D97-AF65-F5344CB8AC3E}">
        <p14:creationId xmlns:p14="http://schemas.microsoft.com/office/powerpoint/2010/main" val="152913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E6293C-DB03-7B30-D261-3CDF4EB687C3}"/>
              </a:ext>
            </a:extLst>
          </p:cNvPr>
          <p:cNvSpPr>
            <a:spLocks noGrp="1"/>
          </p:cNvSpPr>
          <p:nvPr>
            <p:ph type="body" sz="quarter" idx="10"/>
          </p:nvPr>
        </p:nvSpPr>
        <p:spPr>
          <a:xfrm>
            <a:off x="525463" y="457200"/>
            <a:ext cx="11521757" cy="539750"/>
          </a:xfrm>
        </p:spPr>
        <p:txBody>
          <a:bodyPr/>
          <a:lstStyle/>
          <a:p>
            <a:r>
              <a:rPr lang="en-US"/>
              <a:t>2. Determining Whose Total Healthcare Expenditures Are Being Measured</a:t>
            </a:r>
          </a:p>
        </p:txBody>
      </p:sp>
      <p:sp>
        <p:nvSpPr>
          <p:cNvPr id="4" name="Text Placeholder 3">
            <a:extLst>
              <a:ext uri="{FF2B5EF4-FFF2-40B4-BE49-F238E27FC236}">
                <a16:creationId xmlns:a16="http://schemas.microsoft.com/office/drawing/2014/main" id="{53B1C589-FCAC-AF73-04A1-2679CB930522}"/>
              </a:ext>
            </a:extLst>
          </p:cNvPr>
          <p:cNvSpPr>
            <a:spLocks noGrp="1"/>
          </p:cNvSpPr>
          <p:nvPr>
            <p:ph type="body" sz="quarter" idx="12"/>
          </p:nvPr>
        </p:nvSpPr>
        <p:spPr>
          <a:xfrm>
            <a:off x="525462" y="1593850"/>
            <a:ext cx="11133137" cy="4955540"/>
          </a:xfrm>
        </p:spPr>
        <p:txBody>
          <a:bodyPr>
            <a:normAutofit/>
          </a:bodyPr>
          <a:lstStyle/>
          <a:p>
            <a:pPr>
              <a:spcAft>
                <a:spcPts val="600"/>
              </a:spcAft>
            </a:pPr>
            <a:r>
              <a:rPr lang="en-US"/>
              <a:t>THCE includes spending on behalf of </a:t>
            </a:r>
            <a:r>
              <a:rPr lang="en-US" b="1" i="1"/>
              <a:t>Connecticut residents who</a:t>
            </a:r>
            <a:r>
              <a:rPr lang="en-US"/>
              <a:t>:</a:t>
            </a:r>
            <a:r>
              <a:rPr lang="en-US" b="1" i="1"/>
              <a:t> </a:t>
            </a:r>
          </a:p>
          <a:p>
            <a:pPr lvl="1"/>
            <a:r>
              <a:rPr lang="en-US"/>
              <a:t>have health insurance coverage through Medicare, Medicaid, commercial carriers (fully-insured and self-insured), Veterans Health Administration, or state correctional facilities, and </a:t>
            </a:r>
          </a:p>
          <a:p>
            <a:pPr lvl="1">
              <a:spcAft>
                <a:spcPts val="1200"/>
              </a:spcAft>
            </a:pPr>
            <a:r>
              <a:rPr lang="en-US"/>
              <a:t>receive care from </a:t>
            </a:r>
            <a:r>
              <a:rPr lang="en-US" i="1"/>
              <a:t>any provider in or outside of Connecticut</a:t>
            </a:r>
            <a:r>
              <a:rPr lang="en-US"/>
              <a:t>.* </a:t>
            </a:r>
          </a:p>
          <a:p>
            <a:r>
              <a:rPr lang="en-US"/>
              <a:t>When calculating </a:t>
            </a:r>
            <a:r>
              <a:rPr lang="en-US" i="1"/>
              <a:t>statewide per capita spending</a:t>
            </a:r>
            <a:r>
              <a:rPr lang="en-US"/>
              <a:t>, OHS uses the covered lives figures reported by payers.</a:t>
            </a:r>
          </a:p>
        </p:txBody>
      </p:sp>
      <p:sp>
        <p:nvSpPr>
          <p:cNvPr id="9" name="Text Placeholder 8">
            <a:extLst>
              <a:ext uri="{FF2B5EF4-FFF2-40B4-BE49-F238E27FC236}">
                <a16:creationId xmlns:a16="http://schemas.microsoft.com/office/drawing/2014/main" id="{1C801788-7C5C-A09B-D609-E8A410E2D2CD}"/>
              </a:ext>
            </a:extLst>
          </p:cNvPr>
          <p:cNvSpPr>
            <a:spLocks noGrp="1"/>
          </p:cNvSpPr>
          <p:nvPr>
            <p:ph type="body" sz="quarter" idx="13"/>
          </p:nvPr>
        </p:nvSpPr>
        <p:spPr>
          <a:xfrm>
            <a:off x="524691" y="6400800"/>
            <a:ext cx="5832904" cy="914400"/>
          </a:xfrm>
        </p:spPr>
        <p:txBody>
          <a:bodyPr/>
          <a:lstStyle/>
          <a:p>
            <a:r>
              <a:rPr lang="en-US"/>
              <a:t>2. Determining Whose Total Healthcare Expenditures Are Being Measured</a:t>
            </a:r>
          </a:p>
        </p:txBody>
      </p:sp>
      <p:sp>
        <p:nvSpPr>
          <p:cNvPr id="14" name="TextBox 13">
            <a:extLst>
              <a:ext uri="{FF2B5EF4-FFF2-40B4-BE49-F238E27FC236}">
                <a16:creationId xmlns:a16="http://schemas.microsoft.com/office/drawing/2014/main" id="{26B89DB4-E45C-2D31-7CAA-F82CD7BB736D}"/>
              </a:ext>
            </a:extLst>
          </p:cNvPr>
          <p:cNvSpPr txBox="1"/>
          <p:nvPr/>
        </p:nvSpPr>
        <p:spPr>
          <a:xfrm>
            <a:off x="402280" y="5634990"/>
            <a:ext cx="11644940" cy="338554"/>
          </a:xfrm>
          <a:prstGeom prst="rect">
            <a:avLst/>
          </a:prstGeom>
          <a:noFill/>
        </p:spPr>
        <p:txBody>
          <a:bodyPr wrap="square" rtlCol="0">
            <a:spAutoFit/>
          </a:bodyPr>
          <a:lstStyle/>
          <a:p>
            <a:r>
              <a:rPr lang="en-US" sz="1600" i="1">
                <a:solidFill>
                  <a:srgbClr val="3371E7"/>
                </a:solidFill>
                <a:latin typeface="Poppins" panose="00000500000000000000" pitchFamily="2" charset="0"/>
                <a:cs typeface="Poppins" panose="00000500000000000000" pitchFamily="2" charset="0"/>
              </a:rPr>
              <a:t>*Spending for out-of-state residents receiving care from in-state providers is excluded from THCE.</a:t>
            </a:r>
          </a:p>
        </p:txBody>
      </p:sp>
    </p:spTree>
    <p:extLst>
      <p:ext uri="{BB962C8B-B14F-4D97-AF65-F5344CB8AC3E}">
        <p14:creationId xmlns:p14="http://schemas.microsoft.com/office/powerpoint/2010/main" val="445475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A1EF9-7A29-D24F-19E4-8C83ABD6E80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9AF0979-9DAA-8F98-B1E2-A6D0CE975E40}"/>
              </a:ext>
            </a:extLst>
          </p:cNvPr>
          <p:cNvSpPr>
            <a:spLocks noGrp="1"/>
          </p:cNvSpPr>
          <p:nvPr>
            <p:ph type="body" sz="quarter" idx="10"/>
          </p:nvPr>
        </p:nvSpPr>
        <p:spPr>
          <a:xfrm>
            <a:off x="524691" y="457778"/>
            <a:ext cx="10060823" cy="539743"/>
          </a:xfrm>
        </p:spPr>
        <p:txBody>
          <a:bodyPr/>
          <a:lstStyle/>
          <a:p>
            <a:r>
              <a:rPr lang="en-US"/>
              <a:t>3. Measuring Total Medical Expenses (TME)</a:t>
            </a:r>
          </a:p>
        </p:txBody>
      </p:sp>
      <p:sp>
        <p:nvSpPr>
          <p:cNvPr id="4" name="Text Placeholder 3">
            <a:extLst>
              <a:ext uri="{FF2B5EF4-FFF2-40B4-BE49-F238E27FC236}">
                <a16:creationId xmlns:a16="http://schemas.microsoft.com/office/drawing/2014/main" id="{2F40030A-5730-8872-5998-968E88627E0D}"/>
              </a:ext>
            </a:extLst>
          </p:cNvPr>
          <p:cNvSpPr>
            <a:spLocks noGrp="1"/>
          </p:cNvSpPr>
          <p:nvPr>
            <p:ph type="body" sz="quarter" idx="12"/>
          </p:nvPr>
        </p:nvSpPr>
        <p:spPr>
          <a:xfrm>
            <a:off x="525462" y="1593850"/>
            <a:ext cx="11384597" cy="4435475"/>
          </a:xfrm>
        </p:spPr>
        <p:txBody>
          <a:bodyPr>
            <a:normAutofit/>
          </a:bodyPr>
          <a:lstStyle/>
          <a:p>
            <a:pPr>
              <a:spcAft>
                <a:spcPts val="1200"/>
              </a:spcAft>
            </a:pPr>
            <a:r>
              <a:rPr lang="en-US" dirty="0"/>
              <a:t>Measuring spending growth of total medical expenses (TME) of Advanced Networks requires attribution or assignment of individuals to primary care providers and understanding of provider affiliation with Advanced Networks</a:t>
            </a:r>
          </a:p>
          <a:p>
            <a:pPr lvl="1">
              <a:spcAft>
                <a:spcPts val="600"/>
              </a:spcAft>
            </a:pPr>
            <a:r>
              <a:rPr lang="en-US" dirty="0"/>
              <a:t>All healthcare spending on behalf of a member, regardless of where the services were received or by whom they were performed, are attributed to the member’s primary care provider.  </a:t>
            </a:r>
          </a:p>
          <a:p>
            <a:pPr lvl="1"/>
            <a:r>
              <a:rPr lang="en-US" dirty="0"/>
              <a:t>Primary care providers are attributed to the entity by which the provider is employed or with which it is otherwise affiliated.</a:t>
            </a:r>
          </a:p>
        </p:txBody>
      </p:sp>
      <p:sp>
        <p:nvSpPr>
          <p:cNvPr id="5" name="Text Placeholder 4">
            <a:extLst>
              <a:ext uri="{FF2B5EF4-FFF2-40B4-BE49-F238E27FC236}">
                <a16:creationId xmlns:a16="http://schemas.microsoft.com/office/drawing/2014/main" id="{BF6AD789-1F11-2BA9-FA57-10733A254F85}"/>
              </a:ext>
            </a:extLst>
          </p:cNvPr>
          <p:cNvSpPr>
            <a:spLocks noGrp="1"/>
          </p:cNvSpPr>
          <p:nvPr>
            <p:ph type="body" sz="quarter" idx="13"/>
          </p:nvPr>
        </p:nvSpPr>
        <p:spPr>
          <a:xfrm>
            <a:off x="524691" y="6400800"/>
            <a:ext cx="5832904" cy="914400"/>
          </a:xfrm>
        </p:spPr>
        <p:txBody>
          <a:bodyPr/>
          <a:lstStyle/>
          <a:p>
            <a:r>
              <a:rPr lang="en-US"/>
              <a:t>3. Measuring Total Medical Expenses (TME)</a:t>
            </a:r>
          </a:p>
        </p:txBody>
      </p:sp>
    </p:spTree>
    <p:extLst>
      <p:ext uri="{BB962C8B-B14F-4D97-AF65-F5344CB8AC3E}">
        <p14:creationId xmlns:p14="http://schemas.microsoft.com/office/powerpoint/2010/main" val="3926932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A4375-017C-2650-0BF2-DC8A97C513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91520DE-230C-EA11-F912-543A6E3FA57F}"/>
              </a:ext>
            </a:extLst>
          </p:cNvPr>
          <p:cNvSpPr>
            <a:spLocks noGrp="1"/>
          </p:cNvSpPr>
          <p:nvPr>
            <p:ph type="body" sz="quarter" idx="10"/>
          </p:nvPr>
        </p:nvSpPr>
        <p:spPr/>
        <p:txBody>
          <a:bodyPr/>
          <a:lstStyle/>
          <a:p>
            <a:r>
              <a:rPr lang="en-US" sz="3200"/>
              <a:t>4. Levels of Reporting Spending Relative to the Healthcare Cost Growth Benchmark</a:t>
            </a:r>
          </a:p>
        </p:txBody>
      </p:sp>
      <p:sp>
        <p:nvSpPr>
          <p:cNvPr id="4" name="Text Placeholder 3">
            <a:extLst>
              <a:ext uri="{FF2B5EF4-FFF2-40B4-BE49-F238E27FC236}">
                <a16:creationId xmlns:a16="http://schemas.microsoft.com/office/drawing/2014/main" id="{7B2E18B6-76F7-7388-87B4-6AC5BF5D7287}"/>
              </a:ext>
            </a:extLst>
          </p:cNvPr>
          <p:cNvSpPr>
            <a:spLocks noGrp="1"/>
          </p:cNvSpPr>
          <p:nvPr>
            <p:ph type="body" sz="quarter" idx="12"/>
          </p:nvPr>
        </p:nvSpPr>
        <p:spPr>
          <a:xfrm>
            <a:off x="7856842" y="1867343"/>
            <a:ext cx="4266578" cy="2894228"/>
          </a:xfrm>
        </p:spPr>
        <p:txBody>
          <a:bodyPr/>
          <a:lstStyle/>
          <a:p>
            <a:r>
              <a:rPr lang="en-US" sz="2400" i="1"/>
              <a:t>During the next meeting, we will discuss whether OHS should report Advanced Network spending growth overall (i.e., across all markets) or by market, as is current practice.</a:t>
            </a:r>
          </a:p>
        </p:txBody>
      </p:sp>
      <p:sp>
        <p:nvSpPr>
          <p:cNvPr id="5" name="Text Placeholder 4">
            <a:extLst>
              <a:ext uri="{FF2B5EF4-FFF2-40B4-BE49-F238E27FC236}">
                <a16:creationId xmlns:a16="http://schemas.microsoft.com/office/drawing/2014/main" id="{2A93CC0F-8B2A-8E27-54B4-9767F90BDA52}"/>
              </a:ext>
            </a:extLst>
          </p:cNvPr>
          <p:cNvSpPr>
            <a:spLocks noGrp="1"/>
          </p:cNvSpPr>
          <p:nvPr>
            <p:ph type="body" sz="quarter" idx="13"/>
          </p:nvPr>
        </p:nvSpPr>
        <p:spPr/>
        <p:txBody>
          <a:bodyPr/>
          <a:lstStyle/>
          <a:p>
            <a:r>
              <a:rPr lang="en-US" sz="1000"/>
              <a:t>4. Levels of Reporting Spending Relative to the Healthcare Cost Growth Benchmark</a:t>
            </a:r>
          </a:p>
        </p:txBody>
      </p:sp>
      <p:grpSp>
        <p:nvGrpSpPr>
          <p:cNvPr id="16" name="Group 15">
            <a:extLst>
              <a:ext uri="{FF2B5EF4-FFF2-40B4-BE49-F238E27FC236}">
                <a16:creationId xmlns:a16="http://schemas.microsoft.com/office/drawing/2014/main" id="{5FE8A065-7740-DF2E-2923-D28372FD0DDE}"/>
              </a:ext>
            </a:extLst>
          </p:cNvPr>
          <p:cNvGrpSpPr/>
          <p:nvPr/>
        </p:nvGrpSpPr>
        <p:grpSpPr>
          <a:xfrm>
            <a:off x="280453" y="1865766"/>
            <a:ext cx="7471416" cy="3844590"/>
            <a:chOff x="0" y="1833053"/>
            <a:chExt cx="7471416" cy="3844590"/>
          </a:xfrm>
        </p:grpSpPr>
        <p:grpSp>
          <p:nvGrpSpPr>
            <p:cNvPr id="10" name="Group 9">
              <a:extLst>
                <a:ext uri="{FF2B5EF4-FFF2-40B4-BE49-F238E27FC236}">
                  <a16:creationId xmlns:a16="http://schemas.microsoft.com/office/drawing/2014/main" id="{64781D40-BD84-15BD-6A0F-B4BE360E0945}"/>
                </a:ext>
              </a:extLst>
            </p:cNvPr>
            <p:cNvGrpSpPr/>
            <p:nvPr/>
          </p:nvGrpSpPr>
          <p:grpSpPr>
            <a:xfrm>
              <a:off x="0" y="1833053"/>
              <a:ext cx="7471416" cy="3844590"/>
              <a:chOff x="121309" y="1794519"/>
              <a:chExt cx="8406302" cy="4183382"/>
            </a:xfrm>
          </p:grpSpPr>
          <p:pic>
            <p:nvPicPr>
              <p:cNvPr id="7" name="Picture 6">
                <a:extLst>
                  <a:ext uri="{FF2B5EF4-FFF2-40B4-BE49-F238E27FC236}">
                    <a16:creationId xmlns:a16="http://schemas.microsoft.com/office/drawing/2014/main" id="{3904F1C5-A2F3-216A-6823-BACE270F41AF}"/>
                  </a:ext>
                </a:extLst>
              </p:cNvPr>
              <p:cNvPicPr>
                <a:picLocks noChangeAspect="1"/>
              </p:cNvPicPr>
              <p:nvPr/>
            </p:nvPicPr>
            <p:blipFill>
              <a:blip r:embed="rId3"/>
              <a:stretch>
                <a:fillRect/>
              </a:stretch>
            </p:blipFill>
            <p:spPr>
              <a:xfrm>
                <a:off x="121309" y="1794519"/>
                <a:ext cx="8406302" cy="4183382"/>
              </a:xfrm>
              <a:prstGeom prst="rect">
                <a:avLst/>
              </a:prstGeom>
            </p:spPr>
          </p:pic>
          <p:sp>
            <p:nvSpPr>
              <p:cNvPr id="9" name="TextBox 8">
                <a:extLst>
                  <a:ext uri="{FF2B5EF4-FFF2-40B4-BE49-F238E27FC236}">
                    <a16:creationId xmlns:a16="http://schemas.microsoft.com/office/drawing/2014/main" id="{6BBA1FE7-9A7C-83CC-2439-266F200D0C69}"/>
                  </a:ext>
                </a:extLst>
              </p:cNvPr>
              <p:cNvSpPr txBox="1"/>
              <p:nvPr/>
            </p:nvSpPr>
            <p:spPr>
              <a:xfrm>
                <a:off x="7547589" y="2519349"/>
                <a:ext cx="635619" cy="2584475"/>
              </a:xfrm>
              <a:prstGeom prst="rect">
                <a:avLst/>
              </a:prstGeom>
              <a:solidFill>
                <a:schemeClr val="accent1"/>
              </a:solidFill>
              <a:ln>
                <a:solidFill>
                  <a:schemeClr val="accent1"/>
                </a:solidFill>
              </a:ln>
            </p:spPr>
            <p:txBody>
              <a:bodyPr wrap="square" rtlCol="0">
                <a:spAutoFit/>
              </a:bodyPr>
              <a:lstStyle/>
              <a:p>
                <a:endParaRPr lang="en-US"/>
              </a:p>
            </p:txBody>
          </p:sp>
        </p:grpSp>
        <p:sp>
          <p:nvSpPr>
            <p:cNvPr id="11" name="TextBox 10">
              <a:extLst>
                <a:ext uri="{FF2B5EF4-FFF2-40B4-BE49-F238E27FC236}">
                  <a16:creationId xmlns:a16="http://schemas.microsoft.com/office/drawing/2014/main" id="{23218B2B-94AA-CF3E-FC8C-89AAE14CAF1E}"/>
                </a:ext>
              </a:extLst>
            </p:cNvPr>
            <p:cNvSpPr txBox="1"/>
            <p:nvPr/>
          </p:nvSpPr>
          <p:spPr>
            <a:xfrm rot="16200000">
              <a:off x="5165505" y="3382472"/>
              <a:ext cx="3433893" cy="629160"/>
            </a:xfrm>
            <a:prstGeom prst="rect">
              <a:avLst/>
            </a:prstGeom>
            <a:noFill/>
          </p:spPr>
          <p:txBody>
            <a:bodyPr wrap="square" rtlCol="0">
              <a:spAutoFit/>
            </a:bodyPr>
            <a:lstStyle/>
            <a:p>
              <a:pPr algn="ctr"/>
              <a:r>
                <a:rPr lang="en-US" sz="2000">
                  <a:solidFill>
                    <a:schemeClr val="bg1"/>
                  </a:solidFill>
                </a:rPr>
                <a:t>Advanced Networks</a:t>
              </a:r>
              <a:br>
                <a:rPr lang="en-US" sz="2000">
                  <a:solidFill>
                    <a:schemeClr val="bg1"/>
                  </a:solidFill>
                </a:rPr>
              </a:br>
              <a:r>
                <a:rPr lang="en-US" sz="2000">
                  <a:solidFill>
                    <a:schemeClr val="bg1"/>
                  </a:solidFill>
                </a:rPr>
                <a:t>(Provider Entities)</a:t>
              </a:r>
            </a:p>
          </p:txBody>
        </p:sp>
      </p:grpSp>
    </p:spTree>
    <p:extLst>
      <p:ext uri="{BB962C8B-B14F-4D97-AF65-F5344CB8AC3E}">
        <p14:creationId xmlns:p14="http://schemas.microsoft.com/office/powerpoint/2010/main" val="24689296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3B73F6-97E9-0BA5-87B7-66D59D3632C7}"/>
              </a:ext>
            </a:extLst>
          </p:cNvPr>
          <p:cNvSpPr>
            <a:spLocks noGrp="1"/>
          </p:cNvSpPr>
          <p:nvPr>
            <p:ph type="body" sz="quarter" idx="10"/>
          </p:nvPr>
        </p:nvSpPr>
        <p:spPr>
          <a:xfrm>
            <a:off x="524691" y="2109157"/>
            <a:ext cx="11266975" cy="306497"/>
          </a:xfrm>
        </p:spPr>
        <p:txBody>
          <a:bodyPr/>
          <a:lstStyle/>
          <a:p>
            <a:r>
              <a:rPr lang="en-US" sz="4400">
                <a:latin typeface="Poppins" panose="00000500000000000000" pitchFamily="2" charset="0"/>
                <a:cs typeface="Poppins" panose="00000500000000000000" pitchFamily="2" charset="0"/>
              </a:rPr>
              <a:t>B. Methodology for setting the 2026-2030 healthcare cost growth benchmarks​</a:t>
            </a:r>
          </a:p>
          <a:p>
            <a:endParaRPr lang="en-US" sz="440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962538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09CB2E-E191-B996-95BC-B402B8F404D3}"/>
              </a:ext>
            </a:extLst>
          </p:cNvPr>
          <p:cNvSpPr>
            <a:spLocks noGrp="1"/>
          </p:cNvSpPr>
          <p:nvPr>
            <p:ph type="body" sz="quarter" idx="10"/>
          </p:nvPr>
        </p:nvSpPr>
        <p:spPr/>
        <p:txBody>
          <a:bodyPr/>
          <a:lstStyle/>
          <a:p>
            <a:r>
              <a:rPr lang="en-US" dirty="0"/>
              <a:t>Methodology for setting the 2026-2030 healthcare cost growth benchmark(s)​</a:t>
            </a:r>
          </a:p>
          <a:p>
            <a:endParaRPr lang="en-US" dirty="0"/>
          </a:p>
        </p:txBody>
      </p:sp>
      <p:sp>
        <p:nvSpPr>
          <p:cNvPr id="4" name="Text Placeholder 3">
            <a:extLst>
              <a:ext uri="{FF2B5EF4-FFF2-40B4-BE49-F238E27FC236}">
                <a16:creationId xmlns:a16="http://schemas.microsoft.com/office/drawing/2014/main" id="{8862E797-4E8B-8783-152B-876B74022A72}"/>
              </a:ext>
            </a:extLst>
          </p:cNvPr>
          <p:cNvSpPr>
            <a:spLocks noGrp="1"/>
          </p:cNvSpPr>
          <p:nvPr>
            <p:ph type="body" sz="quarter" idx="12"/>
          </p:nvPr>
        </p:nvSpPr>
        <p:spPr>
          <a:xfrm>
            <a:off x="525462" y="1593850"/>
            <a:ext cx="11476038" cy="4632289"/>
          </a:xfrm>
        </p:spPr>
        <p:txBody>
          <a:bodyPr>
            <a:normAutofit/>
          </a:bodyPr>
          <a:lstStyle/>
          <a:p>
            <a:pPr marL="0" indent="0">
              <a:spcAft>
                <a:spcPts val="1200"/>
              </a:spcAft>
              <a:buNone/>
            </a:pPr>
            <a:r>
              <a:rPr lang="en-US" dirty="0">
                <a:latin typeface="Poppins"/>
                <a:cs typeface="Poppins"/>
              </a:rPr>
              <a:t>We will now turn to discussion of setting the annual healthcare cost growth benchmarks for CYs 2026-2030.  To facilitate this process, we will: </a:t>
            </a:r>
            <a:endParaRPr lang="en-US" dirty="0"/>
          </a:p>
          <a:p>
            <a:pPr marL="514350" indent="-514350">
              <a:buFont typeface="+mj-lt"/>
              <a:buAutoNum type="arabicPeriod"/>
            </a:pPr>
            <a:r>
              <a:rPr lang="en-US" dirty="0"/>
              <a:t>Establish decision-making criteria for the indicator(s) on which the benchmark will be based</a:t>
            </a:r>
          </a:p>
          <a:p>
            <a:pPr marL="514350" indent="-514350">
              <a:buFont typeface="+mj-lt"/>
              <a:buAutoNum type="arabicPeriod"/>
            </a:pPr>
            <a:r>
              <a:rPr lang="en-US" dirty="0"/>
              <a:t>Review other states’ methodologies and values</a:t>
            </a:r>
          </a:p>
          <a:p>
            <a:pPr marL="514350" indent="-514350">
              <a:buFont typeface="+mj-lt"/>
              <a:buAutoNum type="arabicPeriod"/>
            </a:pPr>
            <a:r>
              <a:rPr lang="en-US" dirty="0"/>
              <a:t>Discuss indicator options in Connecticut (without discussion of a value for the benchmark)</a:t>
            </a:r>
          </a:p>
          <a:p>
            <a:pPr marL="514350" indent="-514350">
              <a:buFont typeface="+mj-lt"/>
              <a:buAutoNum type="arabicPeriod"/>
            </a:pPr>
            <a:r>
              <a:rPr lang="en-US" dirty="0"/>
              <a:t>Consider whether to use historical or forecasted trends for indicators</a:t>
            </a:r>
          </a:p>
          <a:p>
            <a:endParaRPr lang="en-US" dirty="0"/>
          </a:p>
        </p:txBody>
      </p:sp>
      <p:sp>
        <p:nvSpPr>
          <p:cNvPr id="5" name="Text Placeholder 4">
            <a:extLst>
              <a:ext uri="{FF2B5EF4-FFF2-40B4-BE49-F238E27FC236}">
                <a16:creationId xmlns:a16="http://schemas.microsoft.com/office/drawing/2014/main" id="{6E6BDE0B-0FE8-A739-C32D-F5F3A3429E9D}"/>
              </a:ext>
            </a:extLst>
          </p:cNvPr>
          <p:cNvSpPr>
            <a:spLocks noGrp="1"/>
          </p:cNvSpPr>
          <p:nvPr>
            <p:ph type="body" sz="quarter" idx="13"/>
          </p:nvPr>
        </p:nvSpPr>
        <p:spPr/>
        <p:txBody>
          <a:bodyPr/>
          <a:lstStyle/>
          <a:p>
            <a:r>
              <a:rPr lang="en-US"/>
              <a:t>Methodology for setting the 2026-2030 healthcare cost growth benchmark(s)​</a:t>
            </a:r>
          </a:p>
        </p:txBody>
      </p:sp>
    </p:spTree>
    <p:extLst>
      <p:ext uri="{BB962C8B-B14F-4D97-AF65-F5344CB8AC3E}">
        <p14:creationId xmlns:p14="http://schemas.microsoft.com/office/powerpoint/2010/main" val="1476025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7B5C4-CC09-6BFA-5DCA-0CE4230F852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BE4AADA-4187-DACB-26D0-EF19874EDF7D}"/>
              </a:ext>
            </a:extLst>
          </p:cNvPr>
          <p:cNvSpPr>
            <a:spLocks noGrp="1"/>
          </p:cNvSpPr>
          <p:nvPr>
            <p:ph type="body" sz="quarter" idx="10"/>
          </p:nvPr>
        </p:nvSpPr>
        <p:spPr>
          <a:xfrm>
            <a:off x="525463" y="457200"/>
            <a:ext cx="11361737" cy="539750"/>
          </a:xfrm>
        </p:spPr>
        <p:txBody>
          <a:bodyPr/>
          <a:lstStyle/>
          <a:p>
            <a:r>
              <a:rPr lang="en-US"/>
              <a:t>Decision-making criteria for the economic indicator on which the benchmark will be based</a:t>
            </a:r>
          </a:p>
        </p:txBody>
      </p:sp>
      <p:sp>
        <p:nvSpPr>
          <p:cNvPr id="4" name="Text Placeholder 3">
            <a:extLst>
              <a:ext uri="{FF2B5EF4-FFF2-40B4-BE49-F238E27FC236}">
                <a16:creationId xmlns:a16="http://schemas.microsoft.com/office/drawing/2014/main" id="{938DF753-3883-BB39-289E-111F5414CE5C}"/>
              </a:ext>
            </a:extLst>
          </p:cNvPr>
          <p:cNvSpPr>
            <a:spLocks noGrp="1"/>
          </p:cNvSpPr>
          <p:nvPr>
            <p:ph type="body" sz="quarter" idx="12"/>
          </p:nvPr>
        </p:nvSpPr>
        <p:spPr>
          <a:xfrm>
            <a:off x="525463" y="1593850"/>
            <a:ext cx="11061700" cy="4435475"/>
          </a:xfrm>
        </p:spPr>
        <p:txBody>
          <a:bodyPr>
            <a:normAutofit/>
          </a:bodyPr>
          <a:lstStyle/>
          <a:p>
            <a:pPr>
              <a:spcAft>
                <a:spcPts val="1200"/>
              </a:spcAft>
            </a:pPr>
            <a:r>
              <a:rPr lang="en-US" dirty="0"/>
              <a:t>OHS adopted decision-making criteria to guide selection of economic indicators to set the 2021-2025 benchmark values.</a:t>
            </a:r>
          </a:p>
          <a:p>
            <a:pPr>
              <a:spcAft>
                <a:spcPts val="600"/>
              </a:spcAft>
            </a:pPr>
            <a:r>
              <a:rPr lang="en-US" dirty="0"/>
              <a:t>Why economic indicators?</a:t>
            </a:r>
          </a:p>
          <a:p>
            <a:pPr lvl="1">
              <a:spcAft>
                <a:spcPts val="600"/>
              </a:spcAft>
            </a:pPr>
            <a:r>
              <a:rPr lang="en-US" sz="2600" dirty="0"/>
              <a:t>OHS sought an objective basis for the benchmark values.</a:t>
            </a:r>
          </a:p>
          <a:p>
            <a:pPr lvl="1">
              <a:spcAft>
                <a:spcPts val="600"/>
              </a:spcAft>
            </a:pPr>
            <a:r>
              <a:rPr lang="en-US" sz="2600" dirty="0"/>
              <a:t>It was following the precedent set by the states that had previously established cost growth benchmarks (MA, DE, RI).</a:t>
            </a:r>
          </a:p>
        </p:txBody>
      </p:sp>
      <p:sp>
        <p:nvSpPr>
          <p:cNvPr id="5" name="Text Placeholder 4">
            <a:extLst>
              <a:ext uri="{FF2B5EF4-FFF2-40B4-BE49-F238E27FC236}">
                <a16:creationId xmlns:a16="http://schemas.microsoft.com/office/drawing/2014/main" id="{6413C7CF-9A47-3694-6252-F6B4964A4078}"/>
              </a:ext>
            </a:extLst>
          </p:cNvPr>
          <p:cNvSpPr>
            <a:spLocks noGrp="1"/>
          </p:cNvSpPr>
          <p:nvPr>
            <p:ph type="body" sz="quarter" idx="13"/>
          </p:nvPr>
        </p:nvSpPr>
        <p:spPr>
          <a:xfrm>
            <a:off x="524690" y="6400800"/>
            <a:ext cx="6653349" cy="914400"/>
          </a:xfrm>
        </p:spPr>
        <p:txBody>
          <a:bodyPr/>
          <a:lstStyle/>
          <a:p>
            <a:r>
              <a:rPr lang="en-US"/>
              <a:t>Decision-making criteria for the economic indicator on which the benchmark will be based</a:t>
            </a:r>
          </a:p>
        </p:txBody>
      </p:sp>
    </p:spTree>
    <p:extLst>
      <p:ext uri="{BB962C8B-B14F-4D97-AF65-F5344CB8AC3E}">
        <p14:creationId xmlns:p14="http://schemas.microsoft.com/office/powerpoint/2010/main" val="2563395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988DC-EDE0-089D-D760-EFC1E1DA6EB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F2FE903-1FF7-B662-696E-4C3F37A6F057}"/>
              </a:ext>
            </a:extLst>
          </p:cNvPr>
          <p:cNvSpPr>
            <a:spLocks noGrp="1"/>
          </p:cNvSpPr>
          <p:nvPr>
            <p:ph type="body" sz="quarter" idx="10"/>
          </p:nvPr>
        </p:nvSpPr>
        <p:spPr>
          <a:xfrm>
            <a:off x="525463" y="457200"/>
            <a:ext cx="11194469" cy="539750"/>
          </a:xfrm>
        </p:spPr>
        <p:txBody>
          <a:bodyPr/>
          <a:lstStyle/>
          <a:p>
            <a:r>
              <a:rPr lang="en-US" dirty="0"/>
              <a:t>Decision-making criteria for the indicator(s) on which the benchmark will be based</a:t>
            </a:r>
          </a:p>
        </p:txBody>
      </p:sp>
      <p:sp>
        <p:nvSpPr>
          <p:cNvPr id="5" name="Text Placeholder 4">
            <a:extLst>
              <a:ext uri="{FF2B5EF4-FFF2-40B4-BE49-F238E27FC236}">
                <a16:creationId xmlns:a16="http://schemas.microsoft.com/office/drawing/2014/main" id="{13446E6E-3668-FF52-7C43-655B0C6D407B}"/>
              </a:ext>
            </a:extLst>
          </p:cNvPr>
          <p:cNvSpPr>
            <a:spLocks noGrp="1"/>
          </p:cNvSpPr>
          <p:nvPr>
            <p:ph type="body" sz="quarter" idx="13"/>
          </p:nvPr>
        </p:nvSpPr>
        <p:spPr>
          <a:xfrm>
            <a:off x="525463" y="6400800"/>
            <a:ext cx="7726997" cy="914400"/>
          </a:xfrm>
        </p:spPr>
        <p:txBody>
          <a:bodyPr/>
          <a:lstStyle/>
          <a:p>
            <a:r>
              <a:rPr lang="en-US"/>
              <a:t>Decision-making criteria for the indicator(s) on which the benchmark will be based</a:t>
            </a:r>
          </a:p>
        </p:txBody>
      </p:sp>
      <p:sp>
        <p:nvSpPr>
          <p:cNvPr id="11" name="Text Placeholder 3">
            <a:extLst>
              <a:ext uri="{FF2B5EF4-FFF2-40B4-BE49-F238E27FC236}">
                <a16:creationId xmlns:a16="http://schemas.microsoft.com/office/drawing/2014/main" id="{0B68616D-2959-CBC1-FF0E-21785473DA18}"/>
              </a:ext>
            </a:extLst>
          </p:cNvPr>
          <p:cNvSpPr txBox="1">
            <a:spLocks/>
          </p:cNvSpPr>
          <p:nvPr/>
        </p:nvSpPr>
        <p:spPr>
          <a:xfrm>
            <a:off x="1535419" y="4954271"/>
            <a:ext cx="8757160" cy="11836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71E7"/>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71E7"/>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71E7"/>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71E7"/>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71E7"/>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dirty="0">
                <a:solidFill>
                  <a:schemeClr val="accent2"/>
                </a:solidFill>
              </a:rPr>
              <a:t>Do these criteria resonate with you? </a:t>
            </a:r>
          </a:p>
          <a:p>
            <a:pPr marL="0" indent="0">
              <a:spcBef>
                <a:spcPts val="600"/>
              </a:spcBef>
              <a:buNone/>
            </a:pPr>
            <a:r>
              <a:rPr lang="en-US" dirty="0">
                <a:solidFill>
                  <a:schemeClr val="accent2"/>
                </a:solidFill>
              </a:rPr>
              <a:t>Are there other criteria OHS should consider? </a:t>
            </a:r>
          </a:p>
        </p:txBody>
      </p:sp>
      <p:pic>
        <p:nvPicPr>
          <p:cNvPr id="12" name="Graphic 11" descr="Chevron arrows with solid fill">
            <a:extLst>
              <a:ext uri="{FF2B5EF4-FFF2-40B4-BE49-F238E27FC236}">
                <a16:creationId xmlns:a16="http://schemas.microsoft.com/office/drawing/2014/main" id="{3E118CF3-5DCA-4543-430B-CCBACC3D5F9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3243" y="5100321"/>
            <a:ext cx="880745" cy="640080"/>
          </a:xfrm>
          <a:prstGeom prst="rect">
            <a:avLst/>
          </a:prstGeom>
        </p:spPr>
      </p:pic>
      <p:sp>
        <p:nvSpPr>
          <p:cNvPr id="6" name="Text Placeholder 5">
            <a:extLst>
              <a:ext uri="{FF2B5EF4-FFF2-40B4-BE49-F238E27FC236}">
                <a16:creationId xmlns:a16="http://schemas.microsoft.com/office/drawing/2014/main" id="{10AEC142-A4BC-C56B-8DD4-408FAF478902}"/>
              </a:ext>
            </a:extLst>
          </p:cNvPr>
          <p:cNvSpPr>
            <a:spLocks noGrp="1"/>
          </p:cNvSpPr>
          <p:nvPr>
            <p:ph type="body" sz="quarter" idx="12"/>
          </p:nvPr>
        </p:nvSpPr>
        <p:spPr>
          <a:xfrm>
            <a:off x="525463" y="1593851"/>
            <a:ext cx="11061700" cy="3138170"/>
          </a:xfrm>
        </p:spPr>
        <p:txBody>
          <a:bodyPr/>
          <a:lstStyle/>
          <a:p>
            <a:pPr>
              <a:spcAft>
                <a:spcPts val="800"/>
              </a:spcAft>
            </a:pPr>
            <a:r>
              <a:rPr lang="en-US" dirty="0"/>
              <a:t>OHS established that the indicators must: </a:t>
            </a:r>
          </a:p>
          <a:p>
            <a:pPr marL="914400" lvl="1" indent="-457200">
              <a:spcAft>
                <a:spcPts val="300"/>
              </a:spcAft>
              <a:buFont typeface="+mj-lt"/>
              <a:buAutoNum type="arabicPeriod"/>
            </a:pPr>
            <a:r>
              <a:rPr lang="en-US" sz="2600" dirty="0"/>
              <a:t>provide a stable and therefore predictable target; </a:t>
            </a:r>
          </a:p>
          <a:p>
            <a:pPr marL="914400" lvl="1" indent="-457200">
              <a:spcAft>
                <a:spcPts val="300"/>
              </a:spcAft>
              <a:buFont typeface="+mj-lt"/>
              <a:buAutoNum type="arabicPeriod"/>
            </a:pPr>
            <a:r>
              <a:rPr lang="en-US" sz="2600" dirty="0"/>
              <a:t>rely on independent, objective sources with transparent calculations; and </a:t>
            </a:r>
          </a:p>
          <a:p>
            <a:pPr marL="914400" lvl="1" indent="-457200">
              <a:buFont typeface="+mj-lt"/>
              <a:buAutoNum type="arabicPeriod"/>
            </a:pPr>
            <a:r>
              <a:rPr lang="en-US" sz="2600" dirty="0"/>
              <a:t>result in a benchmark value that lowers growth in healthcare spending for consumers, employers, and taxpayers.</a:t>
            </a:r>
          </a:p>
        </p:txBody>
      </p:sp>
    </p:spTree>
    <p:extLst>
      <p:ext uri="{BB962C8B-B14F-4D97-AF65-F5344CB8AC3E}">
        <p14:creationId xmlns:p14="http://schemas.microsoft.com/office/powerpoint/2010/main" val="318890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F2F53D-3A57-9B35-765B-81EE9145A83C}"/>
              </a:ext>
            </a:extLst>
          </p:cNvPr>
          <p:cNvSpPr>
            <a:spLocks noGrp="1"/>
          </p:cNvSpPr>
          <p:nvPr>
            <p:ph type="body" sz="quarter" idx="10"/>
          </p:nvPr>
        </p:nvSpPr>
        <p:spPr>
          <a:xfrm>
            <a:off x="524691" y="457778"/>
            <a:ext cx="11328219" cy="539743"/>
          </a:xfrm>
        </p:spPr>
        <p:txBody>
          <a:bodyPr/>
          <a:lstStyle/>
          <a:p>
            <a:r>
              <a:rPr lang="en-US"/>
              <a:t>Review of other states’ methodologies and values</a:t>
            </a:r>
          </a:p>
          <a:p>
            <a:endParaRPr lang="en-US"/>
          </a:p>
        </p:txBody>
      </p:sp>
      <p:sp>
        <p:nvSpPr>
          <p:cNvPr id="4" name="Text Placeholder 3">
            <a:extLst>
              <a:ext uri="{FF2B5EF4-FFF2-40B4-BE49-F238E27FC236}">
                <a16:creationId xmlns:a16="http://schemas.microsoft.com/office/drawing/2014/main" id="{2E1DE37F-C989-8488-057C-F2BB8BB056BB}"/>
              </a:ext>
            </a:extLst>
          </p:cNvPr>
          <p:cNvSpPr>
            <a:spLocks noGrp="1"/>
          </p:cNvSpPr>
          <p:nvPr>
            <p:ph type="body" sz="quarter" idx="12"/>
          </p:nvPr>
        </p:nvSpPr>
        <p:spPr>
          <a:xfrm>
            <a:off x="525462" y="1593850"/>
            <a:ext cx="11327447" cy="4435475"/>
          </a:xfrm>
        </p:spPr>
        <p:txBody>
          <a:bodyPr/>
          <a:lstStyle/>
          <a:p>
            <a:pPr>
              <a:spcAft>
                <a:spcPts val="1200"/>
              </a:spcAft>
            </a:pPr>
            <a:r>
              <a:rPr lang="en-US" dirty="0"/>
              <a:t>Before we get into discussion of the indicator options for the 2026-2030 benchmarks, let’s review methodologies in use by other states. </a:t>
            </a:r>
          </a:p>
          <a:p>
            <a:pPr>
              <a:spcAft>
                <a:spcPts val="600"/>
              </a:spcAft>
            </a:pPr>
            <a:r>
              <a:rPr lang="en-US" dirty="0"/>
              <a:t>Eight states have adopted healthcare cost growth benchmarks to date.</a:t>
            </a:r>
          </a:p>
          <a:p>
            <a:pPr lvl="1">
              <a:spcAft>
                <a:spcPts val="300"/>
              </a:spcAft>
            </a:pPr>
            <a:r>
              <a:rPr lang="en-US" dirty="0"/>
              <a:t>Between 2018 and 2022, states established target values ranging from 2.9 percent to 3.8 percent. </a:t>
            </a:r>
          </a:p>
          <a:p>
            <a:pPr lvl="1"/>
            <a:r>
              <a:rPr lang="en-US" dirty="0"/>
              <a:t>Target values were roughly 2 percentage points less than the average annual state healthcare spending growth over the prior decade in each state. </a:t>
            </a:r>
          </a:p>
          <a:p>
            <a:endParaRPr lang="en-US" dirty="0"/>
          </a:p>
        </p:txBody>
      </p:sp>
      <p:sp>
        <p:nvSpPr>
          <p:cNvPr id="5" name="Text Placeholder 4">
            <a:extLst>
              <a:ext uri="{FF2B5EF4-FFF2-40B4-BE49-F238E27FC236}">
                <a16:creationId xmlns:a16="http://schemas.microsoft.com/office/drawing/2014/main" id="{2C6C43E0-F20F-C96B-B7BD-17AD19F152C5}"/>
              </a:ext>
            </a:extLst>
          </p:cNvPr>
          <p:cNvSpPr>
            <a:spLocks noGrp="1"/>
          </p:cNvSpPr>
          <p:nvPr>
            <p:ph type="body" sz="quarter" idx="13"/>
          </p:nvPr>
        </p:nvSpPr>
        <p:spPr/>
        <p:txBody>
          <a:bodyPr/>
          <a:lstStyle/>
          <a:p>
            <a:r>
              <a:rPr lang="en-US"/>
              <a:t>Review of other states’ methodologies and values</a:t>
            </a:r>
          </a:p>
          <a:p>
            <a:endParaRPr lang="en-US"/>
          </a:p>
        </p:txBody>
      </p:sp>
    </p:spTree>
    <p:extLst>
      <p:ext uri="{BB962C8B-B14F-4D97-AF65-F5344CB8AC3E}">
        <p14:creationId xmlns:p14="http://schemas.microsoft.com/office/powerpoint/2010/main" val="3635819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74E6D56-206E-4527-8672-B0B1E2FE1419}"/>
              </a:ext>
            </a:extLst>
          </p:cNvPr>
          <p:cNvSpPr>
            <a:spLocks noGrp="1"/>
          </p:cNvSpPr>
          <p:nvPr>
            <p:ph type="body" sz="quarter" idx="10"/>
          </p:nvPr>
        </p:nvSpPr>
        <p:spPr>
          <a:xfrm>
            <a:off x="524691" y="457778"/>
            <a:ext cx="11061700" cy="539743"/>
          </a:xfrm>
        </p:spPr>
        <p:txBody>
          <a:bodyPr/>
          <a:lstStyle/>
          <a:p>
            <a:r>
              <a:rPr lang="en-US"/>
              <a:t>Review of other states’ methodologies and values</a:t>
            </a:r>
          </a:p>
          <a:p>
            <a:endParaRPr lang="en-US"/>
          </a:p>
        </p:txBody>
      </p:sp>
      <p:sp>
        <p:nvSpPr>
          <p:cNvPr id="4" name="Text Placeholder 3">
            <a:extLst>
              <a:ext uri="{FF2B5EF4-FFF2-40B4-BE49-F238E27FC236}">
                <a16:creationId xmlns:a16="http://schemas.microsoft.com/office/drawing/2014/main" id="{6FDE979C-7048-8D85-736E-A96A719DC1F1}"/>
              </a:ext>
            </a:extLst>
          </p:cNvPr>
          <p:cNvSpPr>
            <a:spLocks noGrp="1"/>
          </p:cNvSpPr>
          <p:nvPr>
            <p:ph type="body" sz="quarter" idx="12"/>
          </p:nvPr>
        </p:nvSpPr>
        <p:spPr>
          <a:xfrm>
            <a:off x="525463" y="1485900"/>
            <a:ext cx="11061700" cy="4777740"/>
          </a:xfrm>
        </p:spPr>
        <p:txBody>
          <a:bodyPr>
            <a:normAutofit fontScale="92500"/>
          </a:bodyPr>
          <a:lstStyle/>
          <a:p>
            <a:r>
              <a:rPr lang="en-US" i="1" dirty="0"/>
              <a:t>All states </a:t>
            </a:r>
            <a:r>
              <a:rPr lang="en-US" dirty="0"/>
              <a:t>have tied their targets to some measure of the economy, including state economic growth and/or indicators of resident income growth. </a:t>
            </a:r>
          </a:p>
          <a:p>
            <a:pPr lvl="1">
              <a:spcAft>
                <a:spcPts val="600"/>
              </a:spcAft>
            </a:pPr>
            <a:r>
              <a:rPr lang="en-US" dirty="0"/>
              <a:t>As we observed last meeting, Connecticut places the highest weight of all states on a consumer-centric measure (median household income).</a:t>
            </a:r>
          </a:p>
          <a:p>
            <a:r>
              <a:rPr lang="en-US" dirty="0"/>
              <a:t>Each state reviewed several different indicators and considered the following questions: </a:t>
            </a:r>
          </a:p>
          <a:p>
            <a:pPr lvl="1"/>
            <a:r>
              <a:rPr lang="en-US" dirty="0"/>
              <a:t>What does the indicator measure and is this relevant to the charge? </a:t>
            </a:r>
          </a:p>
          <a:p>
            <a:pPr lvl="1">
              <a:spcAft>
                <a:spcPts val="600"/>
              </a:spcAft>
            </a:pPr>
            <a:r>
              <a:rPr lang="en-US" dirty="0"/>
              <a:t>What is the state signaling if it ties future healthcare spending growth to a particular indicator? </a:t>
            </a:r>
          </a:p>
          <a:p>
            <a:r>
              <a:rPr lang="en-US" dirty="0"/>
              <a:t>States also considered prior spending growth in their state commercial, Medicaid, and Medicare markets.</a:t>
            </a:r>
          </a:p>
        </p:txBody>
      </p:sp>
      <p:sp>
        <p:nvSpPr>
          <p:cNvPr id="9" name="Text Placeholder 8">
            <a:extLst>
              <a:ext uri="{FF2B5EF4-FFF2-40B4-BE49-F238E27FC236}">
                <a16:creationId xmlns:a16="http://schemas.microsoft.com/office/drawing/2014/main" id="{92CF9D87-3A88-5E33-D39D-8442F4F17B67}"/>
              </a:ext>
            </a:extLst>
          </p:cNvPr>
          <p:cNvSpPr>
            <a:spLocks noGrp="1"/>
          </p:cNvSpPr>
          <p:nvPr>
            <p:ph type="body" sz="quarter" idx="13"/>
          </p:nvPr>
        </p:nvSpPr>
        <p:spPr/>
        <p:txBody>
          <a:bodyPr/>
          <a:lstStyle/>
          <a:p>
            <a:r>
              <a:rPr lang="en-US"/>
              <a:t>Review of other states’ methodologies and values</a:t>
            </a:r>
          </a:p>
        </p:txBody>
      </p:sp>
    </p:spTree>
    <p:extLst>
      <p:ext uri="{BB962C8B-B14F-4D97-AF65-F5344CB8AC3E}">
        <p14:creationId xmlns:p14="http://schemas.microsoft.com/office/powerpoint/2010/main" val="3870179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CD7021-21C6-AEAC-3395-1644B8B63FCE}"/>
              </a:ext>
            </a:extLst>
          </p:cNvPr>
          <p:cNvSpPr>
            <a:spLocks noGrp="1"/>
          </p:cNvSpPr>
          <p:nvPr>
            <p:ph type="body" sz="quarter" idx="10"/>
          </p:nvPr>
        </p:nvSpPr>
        <p:spPr/>
        <p:txBody>
          <a:bodyPr/>
          <a:lstStyle/>
          <a:p>
            <a:r>
              <a:rPr lang="en-US"/>
              <a:t>State Benchmarks and Methodologies (1 of 2) </a:t>
            </a:r>
          </a:p>
        </p:txBody>
      </p:sp>
      <p:sp>
        <p:nvSpPr>
          <p:cNvPr id="5" name="Text Placeholder 4">
            <a:extLst>
              <a:ext uri="{FF2B5EF4-FFF2-40B4-BE49-F238E27FC236}">
                <a16:creationId xmlns:a16="http://schemas.microsoft.com/office/drawing/2014/main" id="{345BCA08-DC24-B31D-4C72-78A8995B7B54}"/>
              </a:ext>
            </a:extLst>
          </p:cNvPr>
          <p:cNvSpPr>
            <a:spLocks noGrp="1"/>
          </p:cNvSpPr>
          <p:nvPr>
            <p:ph type="body" sz="quarter" idx="13"/>
          </p:nvPr>
        </p:nvSpPr>
        <p:spPr/>
        <p:txBody>
          <a:bodyPr/>
          <a:lstStyle/>
          <a:p>
            <a:r>
              <a:rPr lang="en-US"/>
              <a:t>State Benchmarks and Methodologies (1 of 2)</a:t>
            </a:r>
          </a:p>
        </p:txBody>
      </p:sp>
      <p:graphicFrame>
        <p:nvGraphicFramePr>
          <p:cNvPr id="6" name="Table 5">
            <a:extLst>
              <a:ext uri="{FF2B5EF4-FFF2-40B4-BE49-F238E27FC236}">
                <a16:creationId xmlns:a16="http://schemas.microsoft.com/office/drawing/2014/main" id="{048E9F7D-D0A1-F42A-5A13-0F70B70B0F08}"/>
              </a:ext>
            </a:extLst>
          </p:cNvPr>
          <p:cNvGraphicFramePr>
            <a:graphicFrameLocks/>
          </p:cNvGraphicFramePr>
          <p:nvPr>
            <p:extLst>
              <p:ext uri="{D42A27DB-BD31-4B8C-83A1-F6EECF244321}">
                <p14:modId xmlns:p14="http://schemas.microsoft.com/office/powerpoint/2010/main" val="977869052"/>
              </p:ext>
            </p:extLst>
          </p:nvPr>
        </p:nvGraphicFramePr>
        <p:xfrm>
          <a:off x="359719" y="1104065"/>
          <a:ext cx="11472561" cy="4637798"/>
        </p:xfrm>
        <a:graphic>
          <a:graphicData uri="http://schemas.openxmlformats.org/drawingml/2006/table">
            <a:tbl>
              <a:tblPr firstRow="1" bandRow="1">
                <a:tableStyleId>{5A111915-BE36-4E01-A7E5-04B1672EAD32}</a:tableStyleId>
              </a:tblPr>
              <a:tblGrid>
                <a:gridCol w="1714741">
                  <a:extLst>
                    <a:ext uri="{9D8B030D-6E8A-4147-A177-3AD203B41FA5}">
                      <a16:colId xmlns:a16="http://schemas.microsoft.com/office/drawing/2014/main" val="85497752"/>
                    </a:ext>
                  </a:extLst>
                </a:gridCol>
                <a:gridCol w="6837528">
                  <a:extLst>
                    <a:ext uri="{9D8B030D-6E8A-4147-A177-3AD203B41FA5}">
                      <a16:colId xmlns:a16="http://schemas.microsoft.com/office/drawing/2014/main" val="1091518513"/>
                    </a:ext>
                  </a:extLst>
                </a:gridCol>
                <a:gridCol w="2920292">
                  <a:extLst>
                    <a:ext uri="{9D8B030D-6E8A-4147-A177-3AD203B41FA5}">
                      <a16:colId xmlns:a16="http://schemas.microsoft.com/office/drawing/2014/main" val="4184470251"/>
                    </a:ext>
                  </a:extLst>
                </a:gridCol>
              </a:tblGrid>
              <a:tr h="462038">
                <a:tc>
                  <a:txBody>
                    <a:bodyPr/>
                    <a:lstStyle/>
                    <a:p>
                      <a:r>
                        <a:rPr lang="en-US" sz="1600">
                          <a:latin typeface="Poppins" panose="00000500000000000000" pitchFamily="2" charset="0"/>
                          <a:cs typeface="Poppins" panose="00000500000000000000" pitchFamily="2" charset="0"/>
                        </a:rPr>
                        <a:t>State</a:t>
                      </a:r>
                    </a:p>
                  </a:txBody>
                  <a:tcPr marL="68580" marR="68580" marT="34290" marB="34290"/>
                </a:tc>
                <a:tc>
                  <a:txBody>
                    <a:bodyPr/>
                    <a:lstStyle/>
                    <a:p>
                      <a:pPr algn="ctr"/>
                      <a:r>
                        <a:rPr lang="en-US" sz="1800">
                          <a:latin typeface="Poppins" panose="00000500000000000000" pitchFamily="2" charset="0"/>
                          <a:cs typeface="Poppins" panose="00000500000000000000" pitchFamily="2" charset="0"/>
                        </a:rPr>
                        <a:t>Benchmark Methodology</a:t>
                      </a:r>
                    </a:p>
                  </a:txBody>
                  <a:tcPr marL="68580" marR="68580" marT="34290" marB="34290"/>
                </a:tc>
                <a:tc>
                  <a:txBody>
                    <a:bodyPr/>
                    <a:lstStyle/>
                    <a:p>
                      <a:pPr algn="ctr"/>
                      <a:r>
                        <a:rPr lang="en-US" sz="1800">
                          <a:latin typeface="Poppins" panose="00000500000000000000" pitchFamily="2" charset="0"/>
                          <a:cs typeface="Poppins" panose="00000500000000000000" pitchFamily="2" charset="0"/>
                        </a:rPr>
                        <a:t>Benchmark Value</a:t>
                      </a:r>
                    </a:p>
                  </a:txBody>
                  <a:tcPr marL="68580" marR="68580" marT="34290" marB="34290"/>
                </a:tc>
                <a:extLst>
                  <a:ext uri="{0D108BD9-81ED-4DB2-BD59-A6C34878D82A}">
                    <a16:rowId xmlns:a16="http://schemas.microsoft.com/office/drawing/2014/main" val="4054085054"/>
                  </a:ext>
                </a:extLst>
              </a:tr>
              <a:tr h="721587">
                <a:tc>
                  <a:txBody>
                    <a:bodyPr/>
                    <a:lstStyle/>
                    <a:p>
                      <a:r>
                        <a:rPr lang="en-US" sz="1600">
                          <a:solidFill>
                            <a:schemeClr val="tx1"/>
                          </a:solidFill>
                          <a:latin typeface="Poppins" panose="00000500000000000000" pitchFamily="2" charset="0"/>
                          <a:cs typeface="Poppins" panose="00000500000000000000" pitchFamily="2" charset="0"/>
                        </a:rPr>
                        <a:t>California</a:t>
                      </a:r>
                    </a:p>
                  </a:txBody>
                  <a:tcPr marL="68580" marR="68580" marT="34290" marB="34290" anchor="ctr">
                    <a:solidFill>
                      <a:schemeClr val="bg1"/>
                    </a:solidFill>
                  </a:tcPr>
                </a:tc>
                <a:tc>
                  <a:txBody>
                    <a:bodyPr/>
                    <a:lstStyle/>
                    <a:p>
                      <a:pPr algn="l"/>
                      <a:r>
                        <a:rPr lang="en-US" sz="1600">
                          <a:solidFill>
                            <a:schemeClr val="tx1"/>
                          </a:solidFill>
                          <a:latin typeface="Poppins" panose="00000500000000000000" pitchFamily="2" charset="0"/>
                          <a:cs typeface="Poppins" panose="00000500000000000000" pitchFamily="2" charset="0"/>
                        </a:rPr>
                        <a:t>Average annual rate of change in historical median household income from 2002-2022. </a:t>
                      </a:r>
                    </a:p>
                    <a:p>
                      <a:pPr algn="l"/>
                      <a:r>
                        <a:rPr lang="en-US" sz="1600">
                          <a:solidFill>
                            <a:schemeClr val="tx1"/>
                          </a:solidFill>
                          <a:latin typeface="Poppins" panose="00000500000000000000" pitchFamily="2" charset="0"/>
                          <a:cs typeface="Poppins" panose="00000500000000000000" pitchFamily="2" charset="0"/>
                        </a:rPr>
                        <a:t>Add-on factors: +0.5% for CY 2025-2026, +0.2% for CY 2027-2028, +0.0% for CY2029</a:t>
                      </a:r>
                    </a:p>
                  </a:txBody>
                  <a:tcPr marL="68580" marR="68580" marT="34290" marB="34290" anchor="ctr">
                    <a:solidFill>
                      <a:schemeClr val="bg1"/>
                    </a:solidFill>
                  </a:tcPr>
                </a:tc>
                <a:tc>
                  <a:txBody>
                    <a:bodyPr/>
                    <a:lstStyle/>
                    <a:p>
                      <a:pPr lvl="0" algn="ctr"/>
                      <a:r>
                        <a:rPr lang="en-US" sz="1600">
                          <a:solidFill>
                            <a:schemeClr val="tx1"/>
                          </a:solidFill>
                          <a:latin typeface="Poppins" panose="00000500000000000000" pitchFamily="2" charset="0"/>
                          <a:cs typeface="Poppins" panose="00000500000000000000" pitchFamily="2" charset="0"/>
                        </a:rPr>
                        <a:t>3.5% for 2025-2026</a:t>
                      </a:r>
                    </a:p>
                    <a:p>
                      <a:pPr lvl="0" algn="ctr"/>
                      <a:r>
                        <a:rPr lang="en-US" sz="1600">
                          <a:solidFill>
                            <a:schemeClr val="tx1"/>
                          </a:solidFill>
                          <a:latin typeface="Poppins" panose="00000500000000000000" pitchFamily="2" charset="0"/>
                          <a:cs typeface="Poppins" panose="00000500000000000000" pitchFamily="2" charset="0"/>
                        </a:rPr>
                        <a:t>3.2% for 2027-2028</a:t>
                      </a:r>
                    </a:p>
                    <a:p>
                      <a:pPr lvl="0" algn="ctr"/>
                      <a:r>
                        <a:rPr lang="en-US" sz="1600">
                          <a:solidFill>
                            <a:schemeClr val="tx1"/>
                          </a:solidFill>
                          <a:latin typeface="Poppins" panose="00000500000000000000" pitchFamily="2" charset="0"/>
                          <a:cs typeface="Poppins" panose="00000500000000000000" pitchFamily="2" charset="0"/>
                        </a:rPr>
                        <a:t>3.0% for 2029</a:t>
                      </a:r>
                    </a:p>
                  </a:txBody>
                  <a:tcPr marL="68580" marR="68580" marT="34290" marB="34290">
                    <a:solidFill>
                      <a:schemeClr val="bg1"/>
                    </a:solidFill>
                  </a:tcPr>
                </a:tc>
                <a:extLst>
                  <a:ext uri="{0D108BD9-81ED-4DB2-BD59-A6C34878D82A}">
                    <a16:rowId xmlns:a16="http://schemas.microsoft.com/office/drawing/2014/main" val="952860370"/>
                  </a:ext>
                </a:extLst>
              </a:tr>
              <a:tr h="721587">
                <a:tc>
                  <a:txBody>
                    <a:bodyPr/>
                    <a:lstStyle/>
                    <a:p>
                      <a:r>
                        <a:rPr lang="en-US" sz="1600">
                          <a:solidFill>
                            <a:schemeClr val="tx1"/>
                          </a:solidFill>
                          <a:latin typeface="Poppins" panose="00000500000000000000" pitchFamily="2" charset="0"/>
                          <a:cs typeface="Poppins" panose="00000500000000000000" pitchFamily="2" charset="0"/>
                        </a:rPr>
                        <a:t>Connecticut</a:t>
                      </a:r>
                    </a:p>
                  </a:txBody>
                  <a:tcPr marL="68580" marR="68580" marT="34290" marB="34290" anchor="ctr">
                    <a:solidFill>
                      <a:schemeClr val="accent4">
                        <a:lumMod val="20000"/>
                        <a:lumOff val="80000"/>
                      </a:schemeClr>
                    </a:solidFill>
                  </a:tcPr>
                </a:tc>
                <a:tc>
                  <a:txBody>
                    <a:bodyPr/>
                    <a:lstStyle/>
                    <a:p>
                      <a:pPr algn="l">
                        <a:spcAft>
                          <a:spcPts val="600"/>
                        </a:spcAft>
                      </a:pPr>
                      <a:r>
                        <a:rPr lang="en-US" sz="1600">
                          <a:solidFill>
                            <a:schemeClr val="tx1"/>
                          </a:solidFill>
                          <a:latin typeface="Poppins" panose="00000500000000000000" pitchFamily="2" charset="0"/>
                          <a:cs typeface="Poppins" panose="00000500000000000000" pitchFamily="2" charset="0"/>
                        </a:rPr>
                        <a:t>80/20 blend of median household income and PGSP</a:t>
                      </a:r>
                    </a:p>
                    <a:p>
                      <a:pPr algn="l"/>
                      <a:r>
                        <a:rPr lang="en-US" sz="1600">
                          <a:solidFill>
                            <a:schemeClr val="tx1"/>
                          </a:solidFill>
                          <a:latin typeface="Poppins" panose="00000500000000000000" pitchFamily="2" charset="0"/>
                          <a:cs typeface="Poppins" panose="00000500000000000000" pitchFamily="2" charset="0"/>
                        </a:rPr>
                        <a:t>Add-on factors: +0.5% for CY 2021, +0.3% for CY2022, +0.0% for CY 2023-2025</a:t>
                      </a:r>
                      <a:endParaRPr lang="en-US" sz="1600" dirty="0">
                        <a:solidFill>
                          <a:schemeClr val="tx1"/>
                        </a:solidFill>
                        <a:latin typeface="Poppins" panose="00000500000000000000" pitchFamily="2" charset="0"/>
                        <a:cs typeface="Poppins" panose="00000500000000000000" pitchFamily="2" charset="0"/>
                      </a:endParaRPr>
                    </a:p>
                  </a:txBody>
                  <a:tcPr marL="68580" marR="68580" marT="34290" marB="34290" anchor="ctr">
                    <a:solidFill>
                      <a:schemeClr val="accent4">
                        <a:lumMod val="20000"/>
                        <a:lumOff val="80000"/>
                      </a:schemeClr>
                    </a:solidFill>
                  </a:tcPr>
                </a:tc>
                <a:tc>
                  <a:txBody>
                    <a:bodyPr/>
                    <a:lstStyle/>
                    <a:p>
                      <a:pPr lvl="0" algn="ctr"/>
                      <a:r>
                        <a:rPr lang="en-US" sz="1600">
                          <a:solidFill>
                            <a:schemeClr val="tx1"/>
                          </a:solidFill>
                          <a:latin typeface="Poppins" panose="00000500000000000000" pitchFamily="2" charset="0"/>
                          <a:cs typeface="Poppins" panose="00000500000000000000" pitchFamily="2" charset="0"/>
                        </a:rPr>
                        <a:t>3.4% for 2021</a:t>
                      </a:r>
                    </a:p>
                    <a:p>
                      <a:pPr lvl="0" algn="ctr"/>
                      <a:r>
                        <a:rPr lang="en-US" sz="1600">
                          <a:solidFill>
                            <a:schemeClr val="tx1"/>
                          </a:solidFill>
                          <a:latin typeface="Poppins" panose="00000500000000000000" pitchFamily="2" charset="0"/>
                          <a:cs typeface="Poppins" panose="00000500000000000000" pitchFamily="2" charset="0"/>
                        </a:rPr>
                        <a:t>3.2% for 2022</a:t>
                      </a:r>
                    </a:p>
                    <a:p>
                      <a:pPr lvl="0" algn="ctr"/>
                      <a:r>
                        <a:rPr lang="en-US" sz="1600">
                          <a:solidFill>
                            <a:schemeClr val="tx1"/>
                          </a:solidFill>
                          <a:latin typeface="Poppins" panose="00000500000000000000" pitchFamily="2" charset="0"/>
                          <a:cs typeface="Poppins" panose="00000500000000000000" pitchFamily="2" charset="0"/>
                        </a:rPr>
                        <a:t>2.9% for 2023</a:t>
                      </a:r>
                    </a:p>
                    <a:p>
                      <a:pPr lvl="0" algn="ctr"/>
                      <a:r>
                        <a:rPr lang="en-US" sz="1600">
                          <a:solidFill>
                            <a:schemeClr val="tx1"/>
                          </a:solidFill>
                          <a:latin typeface="Poppins" panose="00000500000000000000" pitchFamily="2" charset="0"/>
                          <a:cs typeface="Poppins" panose="00000500000000000000" pitchFamily="2" charset="0"/>
                        </a:rPr>
                        <a:t>4.0% for 2024*</a:t>
                      </a:r>
                    </a:p>
                    <a:p>
                      <a:pPr lvl="0" algn="ctr"/>
                      <a:r>
                        <a:rPr lang="en-US" sz="1600">
                          <a:solidFill>
                            <a:schemeClr val="tx1"/>
                          </a:solidFill>
                          <a:latin typeface="Poppins" panose="00000500000000000000" pitchFamily="2" charset="0"/>
                          <a:cs typeface="Poppins" panose="00000500000000000000" pitchFamily="2" charset="0"/>
                        </a:rPr>
                        <a:t>2.9% for 2025</a:t>
                      </a:r>
                    </a:p>
                  </a:txBody>
                  <a:tcPr marL="68580" marR="68580" marT="34290" marB="34290">
                    <a:solidFill>
                      <a:schemeClr val="accent4">
                        <a:lumMod val="20000"/>
                        <a:lumOff val="80000"/>
                      </a:schemeClr>
                    </a:solidFill>
                  </a:tcPr>
                </a:tc>
                <a:extLst>
                  <a:ext uri="{0D108BD9-81ED-4DB2-BD59-A6C34878D82A}">
                    <a16:rowId xmlns:a16="http://schemas.microsoft.com/office/drawing/2014/main" val="809375984"/>
                  </a:ext>
                </a:extLst>
              </a:tr>
              <a:tr h="832600">
                <a:tc>
                  <a:txBody>
                    <a:bodyPr/>
                    <a:lstStyle/>
                    <a:p>
                      <a:r>
                        <a:rPr lang="en-US" sz="1600">
                          <a:solidFill>
                            <a:schemeClr val="tx1"/>
                          </a:solidFill>
                          <a:latin typeface="Poppins" panose="00000500000000000000" pitchFamily="2" charset="0"/>
                          <a:cs typeface="Poppins" panose="00000500000000000000" pitchFamily="2" charset="0"/>
                        </a:rPr>
                        <a:t>Delaware</a:t>
                      </a:r>
                    </a:p>
                  </a:txBody>
                  <a:tcPr marL="68580" marR="68580" marT="34290" marB="34290" anchor="ctr">
                    <a:solidFill>
                      <a:schemeClr val="bg1"/>
                    </a:solidFill>
                  </a:tcPr>
                </a:tc>
                <a:tc>
                  <a:txBody>
                    <a:bodyPr/>
                    <a:lstStyle/>
                    <a:p>
                      <a:pPr algn="l">
                        <a:spcAft>
                          <a:spcPts val="600"/>
                        </a:spcAft>
                      </a:pPr>
                      <a:r>
                        <a:rPr lang="en-US" sz="1600">
                          <a:solidFill>
                            <a:schemeClr val="tx1"/>
                          </a:solidFill>
                          <a:latin typeface="Poppins" panose="00000500000000000000" pitchFamily="2" charset="0"/>
                          <a:cs typeface="Poppins" panose="00000500000000000000" pitchFamily="2" charset="0"/>
                        </a:rPr>
                        <a:t>PGSP</a:t>
                      </a:r>
                    </a:p>
                    <a:p>
                      <a:pPr algn="l"/>
                      <a:r>
                        <a:rPr lang="en-US" sz="1600">
                          <a:solidFill>
                            <a:schemeClr val="tx1"/>
                          </a:solidFill>
                          <a:latin typeface="Poppins" panose="00000500000000000000" pitchFamily="2" charset="0"/>
                          <a:cs typeface="Poppins" panose="00000500000000000000" pitchFamily="2" charset="0"/>
                        </a:rPr>
                        <a:t>Add-on factors: +0.25% for 2021, +0.0% for CY2022-2023</a:t>
                      </a:r>
                    </a:p>
                  </a:txBody>
                  <a:tcPr marL="68580" marR="68580" marT="34290" marB="34290" anchor="ctr">
                    <a:solidFill>
                      <a:schemeClr val="bg1"/>
                    </a:solidFill>
                  </a:tcPr>
                </a:tc>
                <a:tc>
                  <a:txBody>
                    <a:bodyPr/>
                    <a:lstStyle/>
                    <a:p>
                      <a:pPr lvl="0" algn="ctr"/>
                      <a:r>
                        <a:rPr lang="en-US" sz="1600">
                          <a:solidFill>
                            <a:schemeClr val="tx1"/>
                          </a:solidFill>
                          <a:latin typeface="Poppins" panose="00000500000000000000" pitchFamily="2" charset="0"/>
                          <a:cs typeface="Poppins" panose="00000500000000000000" pitchFamily="2" charset="0"/>
                        </a:rPr>
                        <a:t>3.8% for 2019</a:t>
                      </a:r>
                    </a:p>
                    <a:p>
                      <a:pPr lvl="0" algn="ctr"/>
                      <a:r>
                        <a:rPr lang="en-US" sz="1600">
                          <a:solidFill>
                            <a:schemeClr val="tx1"/>
                          </a:solidFill>
                          <a:latin typeface="Poppins" panose="00000500000000000000" pitchFamily="2" charset="0"/>
                          <a:cs typeface="Poppins" panose="00000500000000000000" pitchFamily="2" charset="0"/>
                        </a:rPr>
                        <a:t>3.5% for 2020</a:t>
                      </a:r>
                    </a:p>
                    <a:p>
                      <a:pPr lvl="0" algn="ctr"/>
                      <a:r>
                        <a:rPr lang="en-US" sz="1600">
                          <a:solidFill>
                            <a:schemeClr val="tx1"/>
                          </a:solidFill>
                          <a:latin typeface="Poppins" panose="00000500000000000000" pitchFamily="2" charset="0"/>
                          <a:cs typeface="Poppins" panose="00000500000000000000" pitchFamily="2" charset="0"/>
                        </a:rPr>
                        <a:t>3.25% for 2021</a:t>
                      </a:r>
                    </a:p>
                    <a:p>
                      <a:pPr lvl="0" algn="ctr"/>
                      <a:r>
                        <a:rPr lang="en-US" sz="1600">
                          <a:solidFill>
                            <a:schemeClr val="tx1"/>
                          </a:solidFill>
                          <a:latin typeface="Poppins" panose="00000500000000000000" pitchFamily="2" charset="0"/>
                          <a:cs typeface="Poppins" panose="00000500000000000000" pitchFamily="2" charset="0"/>
                        </a:rPr>
                        <a:t>3.0% for 2022-2024</a:t>
                      </a:r>
                    </a:p>
                  </a:txBody>
                  <a:tcPr marL="68580" marR="68580" marT="34290" marB="34290">
                    <a:solidFill>
                      <a:schemeClr val="bg1"/>
                    </a:solidFill>
                  </a:tcPr>
                </a:tc>
                <a:extLst>
                  <a:ext uri="{0D108BD9-81ED-4DB2-BD59-A6C34878D82A}">
                    <a16:rowId xmlns:a16="http://schemas.microsoft.com/office/drawing/2014/main" val="429629698"/>
                  </a:ext>
                </a:extLst>
              </a:tr>
              <a:tr h="444052">
                <a:tc>
                  <a:txBody>
                    <a:bodyPr/>
                    <a:lstStyle/>
                    <a:p>
                      <a:r>
                        <a:rPr lang="en-US" sz="1600">
                          <a:solidFill>
                            <a:schemeClr val="tx1"/>
                          </a:solidFill>
                          <a:latin typeface="Poppins" panose="00000500000000000000" pitchFamily="2" charset="0"/>
                          <a:cs typeface="Poppins" panose="00000500000000000000" pitchFamily="2" charset="0"/>
                        </a:rPr>
                        <a:t>Massachusetts</a:t>
                      </a:r>
                    </a:p>
                  </a:txBody>
                  <a:tcPr marL="68580" marR="68580" marT="34290" marB="34290" anchor="ctr">
                    <a:solidFill>
                      <a:schemeClr val="bg1"/>
                    </a:solidFill>
                  </a:tcPr>
                </a:tc>
                <a:tc>
                  <a:txBody>
                    <a:bodyPr/>
                    <a:lstStyle/>
                    <a:p>
                      <a:pPr algn="l"/>
                      <a:r>
                        <a:rPr lang="en-US" sz="1600">
                          <a:solidFill>
                            <a:schemeClr val="tx1"/>
                          </a:solidFill>
                          <a:latin typeface="Poppins" panose="00000500000000000000" pitchFamily="2" charset="0"/>
                          <a:cs typeface="Poppins" panose="00000500000000000000" pitchFamily="2" charset="0"/>
                        </a:rPr>
                        <a:t>2013-2017: PGSP</a:t>
                      </a:r>
                    </a:p>
                    <a:p>
                      <a:pPr algn="l"/>
                      <a:r>
                        <a:rPr lang="en-US" sz="1600">
                          <a:solidFill>
                            <a:schemeClr val="tx1"/>
                          </a:solidFill>
                          <a:latin typeface="Poppins" panose="00000500000000000000" pitchFamily="2" charset="0"/>
                          <a:cs typeface="Poppins" panose="00000500000000000000" pitchFamily="2" charset="0"/>
                        </a:rPr>
                        <a:t>2018-2022: PGSP (3.6% in 2018) minus 0.5%</a:t>
                      </a:r>
                    </a:p>
                    <a:p>
                      <a:pPr algn="l"/>
                      <a:r>
                        <a:rPr lang="en-US" sz="1600">
                          <a:solidFill>
                            <a:schemeClr val="tx1"/>
                          </a:solidFill>
                          <a:latin typeface="Poppins" panose="00000500000000000000" pitchFamily="2" charset="0"/>
                          <a:cs typeface="Poppins" panose="00000500000000000000" pitchFamily="2" charset="0"/>
                        </a:rPr>
                        <a:t>2023 and beyond: default rate of PGSP, per statute </a:t>
                      </a:r>
                    </a:p>
                  </a:txBody>
                  <a:tcPr marL="68580" marR="68580" marT="34290" marB="34290" anchor="ctr">
                    <a:solidFill>
                      <a:schemeClr val="bg1"/>
                    </a:solidFill>
                  </a:tcPr>
                </a:tc>
                <a:tc>
                  <a:txBody>
                    <a:bodyPr/>
                    <a:lstStyle/>
                    <a:p>
                      <a:pPr lvl="0" algn="ctr"/>
                      <a:r>
                        <a:rPr lang="en-US" sz="1600">
                          <a:solidFill>
                            <a:schemeClr val="tx1"/>
                          </a:solidFill>
                          <a:latin typeface="Poppins" panose="00000500000000000000" pitchFamily="2" charset="0"/>
                          <a:cs typeface="Poppins" panose="00000500000000000000" pitchFamily="2" charset="0"/>
                        </a:rPr>
                        <a:t>3.6% for 2013-2017</a:t>
                      </a:r>
                    </a:p>
                    <a:p>
                      <a:pPr lvl="0" algn="ctr"/>
                      <a:r>
                        <a:rPr lang="en-US" sz="1600">
                          <a:solidFill>
                            <a:schemeClr val="tx1"/>
                          </a:solidFill>
                          <a:latin typeface="Poppins" panose="00000500000000000000" pitchFamily="2" charset="0"/>
                          <a:cs typeface="Poppins" panose="00000500000000000000" pitchFamily="2" charset="0"/>
                        </a:rPr>
                        <a:t>3.1% for 2018-2022</a:t>
                      </a:r>
                    </a:p>
                    <a:p>
                      <a:pPr lvl="0" algn="ctr"/>
                      <a:r>
                        <a:rPr lang="en-US" sz="1600">
                          <a:solidFill>
                            <a:schemeClr val="tx1"/>
                          </a:solidFill>
                          <a:latin typeface="Poppins" panose="00000500000000000000" pitchFamily="2" charset="0"/>
                          <a:cs typeface="Poppins" panose="00000500000000000000" pitchFamily="2" charset="0"/>
                        </a:rPr>
                        <a:t>3.6% for 2023-2025</a:t>
                      </a:r>
                    </a:p>
                  </a:txBody>
                  <a:tcPr marL="68580" marR="68580" marT="34290" marB="34290">
                    <a:solidFill>
                      <a:schemeClr val="bg1"/>
                    </a:solidFill>
                  </a:tcPr>
                </a:tc>
                <a:extLst>
                  <a:ext uri="{0D108BD9-81ED-4DB2-BD59-A6C34878D82A}">
                    <a16:rowId xmlns:a16="http://schemas.microsoft.com/office/drawing/2014/main" val="3887584941"/>
                  </a:ext>
                </a:extLst>
              </a:tr>
            </a:tbl>
          </a:graphicData>
        </a:graphic>
      </p:graphicFrame>
      <p:sp>
        <p:nvSpPr>
          <p:cNvPr id="8" name="TextBox 7">
            <a:extLst>
              <a:ext uri="{FF2B5EF4-FFF2-40B4-BE49-F238E27FC236}">
                <a16:creationId xmlns:a16="http://schemas.microsoft.com/office/drawing/2014/main" id="{8DF5E4E5-8ECE-05AC-CDEF-8D467D67CECB}"/>
              </a:ext>
            </a:extLst>
          </p:cNvPr>
          <p:cNvSpPr txBox="1"/>
          <p:nvPr/>
        </p:nvSpPr>
        <p:spPr>
          <a:xfrm>
            <a:off x="394281" y="5814982"/>
            <a:ext cx="6093724" cy="307777"/>
          </a:xfrm>
          <a:prstGeom prst="rect">
            <a:avLst/>
          </a:prstGeom>
          <a:noFill/>
        </p:spPr>
        <p:txBody>
          <a:bodyPr wrap="square">
            <a:spAutoFit/>
          </a:bodyPr>
          <a:lstStyle/>
          <a:p>
            <a:r>
              <a:rPr lang="en-US" sz="1400">
                <a:latin typeface="Poppins" panose="00000500000000000000" pitchFamily="2" charset="0"/>
                <a:ea typeface="Cambria" panose="02040503050406030204" pitchFamily="18" charset="0"/>
                <a:cs typeface="Poppins" panose="00000500000000000000" pitchFamily="2" charset="0"/>
              </a:rPr>
              <a:t>*Modified from 2.9% to account for inflation</a:t>
            </a:r>
          </a:p>
        </p:txBody>
      </p:sp>
    </p:spTree>
    <p:extLst>
      <p:ext uri="{BB962C8B-B14F-4D97-AF65-F5344CB8AC3E}">
        <p14:creationId xmlns:p14="http://schemas.microsoft.com/office/powerpoint/2010/main" val="1938129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BDF0A1-4811-63F1-2326-DE397D3B292E}"/>
              </a:ext>
            </a:extLst>
          </p:cNvPr>
          <p:cNvSpPr>
            <a:spLocks noGrp="1"/>
          </p:cNvSpPr>
          <p:nvPr>
            <p:ph type="body" sz="quarter" idx="10"/>
          </p:nvPr>
        </p:nvSpPr>
        <p:spPr/>
        <p:txBody>
          <a:bodyPr/>
          <a:lstStyle/>
          <a:p>
            <a:r>
              <a:rPr lang="en-US"/>
              <a:t>State Benchmarks and Methodologies (2 of 2) </a:t>
            </a:r>
          </a:p>
        </p:txBody>
      </p:sp>
      <p:sp>
        <p:nvSpPr>
          <p:cNvPr id="5" name="Text Placeholder 4">
            <a:extLst>
              <a:ext uri="{FF2B5EF4-FFF2-40B4-BE49-F238E27FC236}">
                <a16:creationId xmlns:a16="http://schemas.microsoft.com/office/drawing/2014/main" id="{2E3019CF-2AC7-C21E-137A-EF3BE9D431A9}"/>
              </a:ext>
            </a:extLst>
          </p:cNvPr>
          <p:cNvSpPr>
            <a:spLocks noGrp="1"/>
          </p:cNvSpPr>
          <p:nvPr>
            <p:ph type="body" sz="quarter" idx="13"/>
          </p:nvPr>
        </p:nvSpPr>
        <p:spPr/>
        <p:txBody>
          <a:bodyPr/>
          <a:lstStyle/>
          <a:p>
            <a:r>
              <a:rPr lang="en-US"/>
              <a:t>State Benchmarks and Methodologies (2 of 2)</a:t>
            </a:r>
          </a:p>
        </p:txBody>
      </p:sp>
      <p:graphicFrame>
        <p:nvGraphicFramePr>
          <p:cNvPr id="6" name="Table 5">
            <a:extLst>
              <a:ext uri="{FF2B5EF4-FFF2-40B4-BE49-F238E27FC236}">
                <a16:creationId xmlns:a16="http://schemas.microsoft.com/office/drawing/2014/main" id="{25C39693-7D83-3BAA-2438-24275A61EB29}"/>
              </a:ext>
            </a:extLst>
          </p:cNvPr>
          <p:cNvGraphicFramePr>
            <a:graphicFrameLocks/>
          </p:cNvGraphicFramePr>
          <p:nvPr/>
        </p:nvGraphicFramePr>
        <p:xfrm>
          <a:off x="414821" y="1216596"/>
          <a:ext cx="11514758" cy="4637798"/>
        </p:xfrm>
        <a:graphic>
          <a:graphicData uri="http://schemas.openxmlformats.org/drawingml/2006/table">
            <a:tbl>
              <a:tblPr firstRow="1" bandRow="1">
                <a:tableStyleId>{5A111915-BE36-4E01-A7E5-04B1672EAD32}</a:tableStyleId>
              </a:tblPr>
              <a:tblGrid>
                <a:gridCol w="1640304">
                  <a:extLst>
                    <a:ext uri="{9D8B030D-6E8A-4147-A177-3AD203B41FA5}">
                      <a16:colId xmlns:a16="http://schemas.microsoft.com/office/drawing/2014/main" val="85497752"/>
                    </a:ext>
                  </a:extLst>
                </a:gridCol>
                <a:gridCol w="7246962">
                  <a:extLst>
                    <a:ext uri="{9D8B030D-6E8A-4147-A177-3AD203B41FA5}">
                      <a16:colId xmlns:a16="http://schemas.microsoft.com/office/drawing/2014/main" val="1091518513"/>
                    </a:ext>
                  </a:extLst>
                </a:gridCol>
                <a:gridCol w="2627492">
                  <a:extLst>
                    <a:ext uri="{9D8B030D-6E8A-4147-A177-3AD203B41FA5}">
                      <a16:colId xmlns:a16="http://schemas.microsoft.com/office/drawing/2014/main" val="4184470251"/>
                    </a:ext>
                  </a:extLst>
                </a:gridCol>
              </a:tblGrid>
              <a:tr h="462038">
                <a:tc>
                  <a:txBody>
                    <a:bodyPr/>
                    <a:lstStyle/>
                    <a:p>
                      <a:r>
                        <a:rPr lang="en-US" sz="1600">
                          <a:latin typeface="Poppins" panose="00000500000000000000" pitchFamily="2" charset="0"/>
                          <a:cs typeface="Poppins" panose="00000500000000000000" pitchFamily="2" charset="0"/>
                        </a:rPr>
                        <a:t>State</a:t>
                      </a:r>
                    </a:p>
                  </a:txBody>
                  <a:tcPr marL="68580" marR="68580" marT="34290" marB="34290"/>
                </a:tc>
                <a:tc>
                  <a:txBody>
                    <a:bodyPr/>
                    <a:lstStyle/>
                    <a:p>
                      <a:pPr algn="ctr"/>
                      <a:r>
                        <a:rPr lang="en-US" sz="1600">
                          <a:latin typeface="Poppins" panose="00000500000000000000" pitchFamily="2" charset="0"/>
                          <a:cs typeface="Poppins" panose="00000500000000000000" pitchFamily="2" charset="0"/>
                        </a:rPr>
                        <a:t>Benchmark Methodology</a:t>
                      </a:r>
                    </a:p>
                  </a:txBody>
                  <a:tcPr marL="68580" marR="68580" marT="34290" marB="34290"/>
                </a:tc>
                <a:tc>
                  <a:txBody>
                    <a:bodyPr/>
                    <a:lstStyle/>
                    <a:p>
                      <a:pPr algn="ctr"/>
                      <a:r>
                        <a:rPr lang="en-US" sz="1600">
                          <a:latin typeface="Poppins" panose="00000500000000000000" pitchFamily="2" charset="0"/>
                          <a:cs typeface="Poppins" panose="00000500000000000000" pitchFamily="2" charset="0"/>
                        </a:rPr>
                        <a:t>Benchmark Value</a:t>
                      </a:r>
                    </a:p>
                  </a:txBody>
                  <a:tcPr marL="68580" marR="68580" marT="34290" marB="34290"/>
                </a:tc>
                <a:extLst>
                  <a:ext uri="{0D108BD9-81ED-4DB2-BD59-A6C34878D82A}">
                    <a16:rowId xmlns:a16="http://schemas.microsoft.com/office/drawing/2014/main" val="4054085054"/>
                  </a:ext>
                </a:extLst>
              </a:tr>
              <a:tr h="915860">
                <a:tc>
                  <a:txBody>
                    <a:bodyPr/>
                    <a:lstStyle/>
                    <a:p>
                      <a:r>
                        <a:rPr lang="en-US" sz="1600">
                          <a:solidFill>
                            <a:schemeClr val="tx1"/>
                          </a:solidFill>
                          <a:latin typeface="Poppins" panose="00000500000000000000" pitchFamily="2" charset="0"/>
                          <a:cs typeface="Poppins" panose="00000500000000000000" pitchFamily="2" charset="0"/>
                        </a:rPr>
                        <a:t>New Jersey</a:t>
                      </a:r>
                    </a:p>
                  </a:txBody>
                  <a:tcPr marL="68580" marR="68580" marT="34290" marB="34290" anchor="ctr">
                    <a:solidFill>
                      <a:schemeClr val="bg1"/>
                    </a:solidFill>
                  </a:tcPr>
                </a:tc>
                <a:tc>
                  <a:txBody>
                    <a:bodyPr/>
                    <a:lstStyle/>
                    <a:p>
                      <a:pPr algn="l">
                        <a:spcAft>
                          <a:spcPts val="600"/>
                        </a:spcAft>
                      </a:pPr>
                      <a:r>
                        <a:rPr lang="en-US" sz="1600" b="0" kern="1200">
                          <a:solidFill>
                            <a:schemeClr val="tx1"/>
                          </a:solidFill>
                          <a:effectLst/>
                          <a:latin typeface="Poppins" panose="00000500000000000000" pitchFamily="2" charset="0"/>
                          <a:cs typeface="Poppins" panose="00000500000000000000" pitchFamily="2" charset="0"/>
                        </a:rPr>
                        <a:t>75/25 blend of median projected household income and PGSP</a:t>
                      </a:r>
                    </a:p>
                    <a:p>
                      <a:pPr algn="l">
                        <a:spcAft>
                          <a:spcPts val="600"/>
                        </a:spcAft>
                      </a:pPr>
                      <a:r>
                        <a:rPr lang="en-US" sz="1600" b="0" kern="1200">
                          <a:solidFill>
                            <a:schemeClr val="tx1"/>
                          </a:solidFill>
                          <a:effectLst/>
                          <a:latin typeface="Poppins" panose="00000500000000000000" pitchFamily="2" charset="0"/>
                          <a:cs typeface="Poppins" panose="00000500000000000000" pitchFamily="2" charset="0"/>
                        </a:rPr>
                        <a:t>Add-on factors: +0.3% for 2023, +0.0% for 2024, -0.2% for 2025, -0.4% for CY2026-2027</a:t>
                      </a:r>
                      <a:endParaRPr lang="en-US" sz="1600">
                        <a:solidFill>
                          <a:schemeClr val="tx1"/>
                        </a:solidFill>
                        <a:latin typeface="Poppins" panose="00000500000000000000" pitchFamily="2" charset="0"/>
                        <a:cs typeface="Poppins" panose="00000500000000000000" pitchFamily="2" charset="0"/>
                      </a:endParaRPr>
                    </a:p>
                  </a:txBody>
                  <a:tcPr marL="68580" marR="68580" marT="34290" marB="34290" anchor="ctr">
                    <a:solidFill>
                      <a:schemeClr val="bg1"/>
                    </a:solidFill>
                  </a:tcPr>
                </a:tc>
                <a:tc>
                  <a:txBody>
                    <a:bodyPr/>
                    <a:lstStyle/>
                    <a:p>
                      <a:pPr lvl="0" algn="ctr"/>
                      <a:r>
                        <a:rPr lang="en-US" sz="1600">
                          <a:solidFill>
                            <a:schemeClr val="tx1"/>
                          </a:solidFill>
                          <a:latin typeface="Poppins" panose="00000500000000000000" pitchFamily="2" charset="0"/>
                          <a:cs typeface="Poppins" panose="00000500000000000000" pitchFamily="2" charset="0"/>
                        </a:rPr>
                        <a:t>3.5% for 2023</a:t>
                      </a:r>
                    </a:p>
                    <a:p>
                      <a:pPr lvl="0" algn="ctr"/>
                      <a:r>
                        <a:rPr lang="en-US" sz="1600">
                          <a:solidFill>
                            <a:schemeClr val="tx1"/>
                          </a:solidFill>
                          <a:latin typeface="Poppins" panose="00000500000000000000" pitchFamily="2" charset="0"/>
                          <a:cs typeface="Poppins" panose="00000500000000000000" pitchFamily="2" charset="0"/>
                        </a:rPr>
                        <a:t>3.2% for 2024</a:t>
                      </a:r>
                    </a:p>
                    <a:p>
                      <a:pPr lvl="0" algn="ctr"/>
                      <a:r>
                        <a:rPr lang="en-US" sz="1600">
                          <a:solidFill>
                            <a:schemeClr val="tx1"/>
                          </a:solidFill>
                          <a:latin typeface="Poppins" panose="00000500000000000000" pitchFamily="2" charset="0"/>
                          <a:cs typeface="Poppins" panose="00000500000000000000" pitchFamily="2" charset="0"/>
                        </a:rPr>
                        <a:t>3.0% for 2025</a:t>
                      </a:r>
                    </a:p>
                    <a:p>
                      <a:pPr lvl="0" algn="ctr"/>
                      <a:r>
                        <a:rPr lang="en-US" sz="1600">
                          <a:solidFill>
                            <a:schemeClr val="tx1"/>
                          </a:solidFill>
                          <a:latin typeface="Poppins" panose="00000500000000000000" pitchFamily="2" charset="0"/>
                          <a:cs typeface="Poppins" panose="00000500000000000000" pitchFamily="2" charset="0"/>
                        </a:rPr>
                        <a:t>2.8% for 2026-2027</a:t>
                      </a:r>
                    </a:p>
                  </a:txBody>
                  <a:tcPr marL="68580" marR="68580" marT="34290" marB="34290">
                    <a:solidFill>
                      <a:schemeClr val="bg1"/>
                    </a:solidFill>
                  </a:tcPr>
                </a:tc>
                <a:extLst>
                  <a:ext uri="{0D108BD9-81ED-4DB2-BD59-A6C34878D82A}">
                    <a16:rowId xmlns:a16="http://schemas.microsoft.com/office/drawing/2014/main" val="1276915834"/>
                  </a:ext>
                </a:extLst>
              </a:tr>
              <a:tr h="249780">
                <a:tc>
                  <a:txBody>
                    <a:bodyPr/>
                    <a:lstStyle/>
                    <a:p>
                      <a:r>
                        <a:rPr lang="en-US" sz="1600">
                          <a:solidFill>
                            <a:schemeClr val="tx1"/>
                          </a:solidFill>
                          <a:latin typeface="Poppins" panose="00000500000000000000" pitchFamily="2" charset="0"/>
                          <a:cs typeface="Poppins" panose="00000500000000000000" pitchFamily="2" charset="0"/>
                        </a:rPr>
                        <a:t>Rhode Island</a:t>
                      </a:r>
                    </a:p>
                  </a:txBody>
                  <a:tcPr marL="68580" marR="68580" marT="34290" marB="34290" anchor="ctr">
                    <a:solidFill>
                      <a:schemeClr val="bg1"/>
                    </a:solidFill>
                  </a:tcPr>
                </a:tc>
                <a:tc>
                  <a:txBody>
                    <a:bodyPr/>
                    <a:lstStyle/>
                    <a:p>
                      <a:pPr algn="l"/>
                      <a:r>
                        <a:rPr lang="en-US" sz="1600">
                          <a:solidFill>
                            <a:schemeClr val="tx1"/>
                          </a:solidFill>
                          <a:latin typeface="Poppins" panose="00000500000000000000" pitchFamily="2" charset="0"/>
                          <a:cs typeface="Poppins" panose="00000500000000000000" pitchFamily="2" charset="0"/>
                        </a:rPr>
                        <a:t>PGSP for 2019-2022.</a:t>
                      </a:r>
                    </a:p>
                    <a:p>
                      <a:pPr algn="l"/>
                      <a:r>
                        <a:rPr lang="en-US" sz="1600">
                          <a:solidFill>
                            <a:schemeClr val="tx1"/>
                          </a:solidFill>
                          <a:latin typeface="Poppins" panose="00000500000000000000" pitchFamily="2" charset="0"/>
                          <a:cs typeface="Poppins" panose="00000500000000000000" pitchFamily="2" charset="0"/>
                        </a:rPr>
                        <a:t>75/25 blend of PGSP and forecasted median household income growth for 2023-2027.</a:t>
                      </a:r>
                    </a:p>
                    <a:p>
                      <a:pPr algn="l"/>
                      <a:r>
                        <a:rPr lang="en-US" sz="1600" i="1">
                          <a:solidFill>
                            <a:schemeClr val="tx1"/>
                          </a:solidFill>
                          <a:latin typeface="Poppins" panose="00000500000000000000" pitchFamily="2" charset="0"/>
                          <a:cs typeface="Poppins" panose="00000500000000000000" pitchFamily="2" charset="0"/>
                        </a:rPr>
                        <a:t>Accounted for the lagged impact of inflation on health care costs by adjusting the PGSP inflation input with inflation experience on a two-year lagged basis for 2023-2025.</a:t>
                      </a:r>
                    </a:p>
                  </a:txBody>
                  <a:tcPr marL="68580" marR="68580" marT="34290" marB="34290" anchor="ctr">
                    <a:solidFill>
                      <a:schemeClr val="bg1"/>
                    </a:solidFill>
                  </a:tcPr>
                </a:tc>
                <a:tc>
                  <a:txBody>
                    <a:bodyPr/>
                    <a:lstStyle/>
                    <a:p>
                      <a:pPr lvl="0" algn="ctr"/>
                      <a:r>
                        <a:rPr lang="en-US" sz="1600">
                          <a:solidFill>
                            <a:schemeClr val="tx1"/>
                          </a:solidFill>
                          <a:latin typeface="Poppins" panose="00000500000000000000" pitchFamily="2" charset="0"/>
                          <a:cs typeface="Poppins" panose="00000500000000000000" pitchFamily="2" charset="0"/>
                        </a:rPr>
                        <a:t>3.2% for 2019-2022</a:t>
                      </a:r>
                    </a:p>
                    <a:p>
                      <a:pPr lvl="0" algn="ctr"/>
                      <a:r>
                        <a:rPr lang="en-US" sz="1600">
                          <a:solidFill>
                            <a:schemeClr val="tx1"/>
                          </a:solidFill>
                          <a:latin typeface="Poppins" panose="00000500000000000000" pitchFamily="2" charset="0"/>
                          <a:cs typeface="Poppins" panose="00000500000000000000" pitchFamily="2" charset="0"/>
                        </a:rPr>
                        <a:t>6.0% for 2023</a:t>
                      </a:r>
                    </a:p>
                    <a:p>
                      <a:pPr lvl="0" algn="ctr"/>
                      <a:r>
                        <a:rPr lang="en-US" sz="1600">
                          <a:solidFill>
                            <a:schemeClr val="tx1"/>
                          </a:solidFill>
                          <a:latin typeface="Poppins" panose="00000500000000000000" pitchFamily="2" charset="0"/>
                          <a:cs typeface="Poppins" panose="00000500000000000000" pitchFamily="2" charset="0"/>
                        </a:rPr>
                        <a:t>5.1% for 2024</a:t>
                      </a:r>
                    </a:p>
                    <a:p>
                      <a:pPr lvl="0" algn="ctr"/>
                      <a:r>
                        <a:rPr lang="en-US" sz="1600">
                          <a:solidFill>
                            <a:schemeClr val="tx1"/>
                          </a:solidFill>
                          <a:latin typeface="Poppins" panose="00000500000000000000" pitchFamily="2" charset="0"/>
                          <a:cs typeface="Poppins" panose="00000500000000000000" pitchFamily="2" charset="0"/>
                        </a:rPr>
                        <a:t>3.6% for 2025</a:t>
                      </a:r>
                    </a:p>
                  </a:txBody>
                  <a:tcPr marL="68580" marR="68580" marT="34290" marB="34290">
                    <a:solidFill>
                      <a:schemeClr val="bg1"/>
                    </a:solidFill>
                  </a:tcPr>
                </a:tc>
                <a:extLst>
                  <a:ext uri="{0D108BD9-81ED-4DB2-BD59-A6C34878D82A}">
                    <a16:rowId xmlns:a16="http://schemas.microsoft.com/office/drawing/2014/main" val="622037596"/>
                  </a:ext>
                </a:extLst>
              </a:tr>
              <a:tr h="638326">
                <a:tc>
                  <a:txBody>
                    <a:bodyPr/>
                    <a:lstStyle/>
                    <a:p>
                      <a:r>
                        <a:rPr lang="en-US" sz="1600">
                          <a:solidFill>
                            <a:schemeClr val="tx1"/>
                          </a:solidFill>
                          <a:latin typeface="Poppins" panose="00000500000000000000" pitchFamily="2" charset="0"/>
                          <a:cs typeface="Poppins" panose="00000500000000000000" pitchFamily="2" charset="0"/>
                        </a:rPr>
                        <a:t>Oregon</a:t>
                      </a:r>
                    </a:p>
                  </a:txBody>
                  <a:tcPr marL="68580" marR="68580" marT="34290" marB="34290" anchor="ctr">
                    <a:solidFill>
                      <a:schemeClr val="bg1"/>
                    </a:solidFill>
                  </a:tcPr>
                </a:tc>
                <a:tc>
                  <a:txBody>
                    <a:bodyPr/>
                    <a:lstStyle/>
                    <a:p>
                      <a:pPr algn="l"/>
                      <a:r>
                        <a:rPr lang="en-US" sz="1600" b="0" kern="1200">
                          <a:solidFill>
                            <a:schemeClr val="tx1"/>
                          </a:solidFill>
                          <a:effectLst/>
                          <a:latin typeface="Poppins" panose="00000500000000000000" pitchFamily="2" charset="0"/>
                          <a:cs typeface="Poppins" panose="00000500000000000000" pitchFamily="2" charset="0"/>
                        </a:rPr>
                        <a:t>Non-formulaic consideration of: historical GSP; historical median wage; CMS waiver &amp; legislative growth caps applied to the state’s Medicaid and publicly purchased programs</a:t>
                      </a:r>
                      <a:endParaRPr lang="en-US" sz="1600">
                        <a:solidFill>
                          <a:schemeClr val="tx1"/>
                        </a:solidFill>
                        <a:latin typeface="Poppins" panose="00000500000000000000" pitchFamily="2" charset="0"/>
                        <a:cs typeface="Poppins" panose="00000500000000000000" pitchFamily="2" charset="0"/>
                      </a:endParaRPr>
                    </a:p>
                  </a:txBody>
                  <a:tcPr marL="68580" marR="68580" marT="34290" marB="34290" anchor="ctr">
                    <a:solidFill>
                      <a:schemeClr val="bg1"/>
                    </a:solidFill>
                  </a:tcPr>
                </a:tc>
                <a:tc>
                  <a:txBody>
                    <a:bodyPr/>
                    <a:lstStyle/>
                    <a:p>
                      <a:pPr lvl="0" algn="ctr"/>
                      <a:r>
                        <a:rPr lang="en-US" sz="1600">
                          <a:solidFill>
                            <a:schemeClr val="tx1"/>
                          </a:solidFill>
                          <a:latin typeface="Poppins" panose="00000500000000000000" pitchFamily="2" charset="0"/>
                          <a:cs typeface="Poppins" panose="00000500000000000000" pitchFamily="2" charset="0"/>
                        </a:rPr>
                        <a:t>3.4% for 2021-2025</a:t>
                      </a:r>
                    </a:p>
                    <a:p>
                      <a:pPr lvl="0" algn="ctr"/>
                      <a:r>
                        <a:rPr lang="en-US" sz="1600">
                          <a:solidFill>
                            <a:schemeClr val="tx1"/>
                          </a:solidFill>
                          <a:latin typeface="Poppins" panose="00000500000000000000" pitchFamily="2" charset="0"/>
                          <a:cs typeface="Poppins" panose="00000500000000000000" pitchFamily="2" charset="0"/>
                        </a:rPr>
                        <a:t>3.0% for 2026</a:t>
                      </a:r>
                    </a:p>
                  </a:txBody>
                  <a:tcPr marL="68580" marR="68580" marT="34290" marB="34290">
                    <a:solidFill>
                      <a:schemeClr val="bg1"/>
                    </a:solidFill>
                  </a:tcPr>
                </a:tc>
                <a:extLst>
                  <a:ext uri="{0D108BD9-81ED-4DB2-BD59-A6C34878D82A}">
                    <a16:rowId xmlns:a16="http://schemas.microsoft.com/office/drawing/2014/main" val="4171572672"/>
                  </a:ext>
                </a:extLst>
              </a:tr>
              <a:tr h="638326">
                <a:tc>
                  <a:txBody>
                    <a:bodyPr/>
                    <a:lstStyle/>
                    <a:p>
                      <a:r>
                        <a:rPr lang="en-US" sz="1600">
                          <a:solidFill>
                            <a:schemeClr val="tx1"/>
                          </a:solidFill>
                          <a:latin typeface="Poppins" panose="00000500000000000000" pitchFamily="2" charset="0"/>
                          <a:cs typeface="Poppins" panose="00000500000000000000" pitchFamily="2" charset="0"/>
                        </a:rPr>
                        <a:t>Washington</a:t>
                      </a:r>
                    </a:p>
                  </a:txBody>
                  <a:tcPr marL="68580" marR="68580" marT="34290" marB="34290" anchor="ctr">
                    <a:solidFill>
                      <a:schemeClr val="bg1"/>
                    </a:solidFill>
                  </a:tcPr>
                </a:tc>
                <a:tc>
                  <a:txBody>
                    <a:bodyPr/>
                    <a:lstStyle/>
                    <a:p>
                      <a:pPr algn="l"/>
                      <a:r>
                        <a:rPr lang="en-US" sz="1600" b="0" kern="1200">
                          <a:solidFill>
                            <a:schemeClr val="tx1"/>
                          </a:solidFill>
                          <a:effectLst/>
                          <a:latin typeface="Poppins" panose="00000500000000000000" pitchFamily="2" charset="0"/>
                          <a:cs typeface="Poppins" panose="00000500000000000000" pitchFamily="2" charset="0"/>
                        </a:rPr>
                        <a:t>70/30 blend of historical median wage and PGSP, with a downward adjustment starting in 2024</a:t>
                      </a:r>
                      <a:endParaRPr lang="en-US" sz="1600">
                        <a:solidFill>
                          <a:schemeClr val="tx1"/>
                        </a:solidFill>
                        <a:latin typeface="Poppins" panose="00000500000000000000" pitchFamily="2" charset="0"/>
                        <a:cs typeface="Poppins" panose="00000500000000000000" pitchFamily="2" charset="0"/>
                      </a:endParaRPr>
                    </a:p>
                  </a:txBody>
                  <a:tcPr marL="68580" marR="68580" marT="34290" marB="34290" anchor="ctr">
                    <a:solidFill>
                      <a:schemeClr val="bg1"/>
                    </a:solidFill>
                  </a:tcPr>
                </a:tc>
                <a:tc>
                  <a:txBody>
                    <a:bodyPr/>
                    <a:lstStyle/>
                    <a:p>
                      <a:pPr lvl="0" algn="ctr"/>
                      <a:r>
                        <a:rPr lang="en-US" sz="1600">
                          <a:solidFill>
                            <a:schemeClr val="tx1"/>
                          </a:solidFill>
                          <a:latin typeface="Poppins" panose="00000500000000000000" pitchFamily="2" charset="0"/>
                          <a:cs typeface="Poppins" panose="00000500000000000000" pitchFamily="2" charset="0"/>
                        </a:rPr>
                        <a:t>3.2% for 2022-2023</a:t>
                      </a:r>
                    </a:p>
                    <a:p>
                      <a:pPr lvl="0" algn="ctr"/>
                      <a:r>
                        <a:rPr lang="en-US" sz="1600">
                          <a:solidFill>
                            <a:schemeClr val="tx1"/>
                          </a:solidFill>
                          <a:latin typeface="Poppins" panose="00000500000000000000" pitchFamily="2" charset="0"/>
                          <a:cs typeface="Poppins" panose="00000500000000000000" pitchFamily="2" charset="0"/>
                        </a:rPr>
                        <a:t>3.0% for 2024-2025</a:t>
                      </a:r>
                    </a:p>
                    <a:p>
                      <a:pPr lvl="0" algn="ctr"/>
                      <a:r>
                        <a:rPr lang="en-US" sz="1600">
                          <a:solidFill>
                            <a:schemeClr val="tx1"/>
                          </a:solidFill>
                          <a:latin typeface="Poppins" panose="00000500000000000000" pitchFamily="2" charset="0"/>
                          <a:cs typeface="Poppins" panose="00000500000000000000" pitchFamily="2" charset="0"/>
                        </a:rPr>
                        <a:t>2.8% for 2026</a:t>
                      </a:r>
                    </a:p>
                  </a:txBody>
                  <a:tcPr marL="68580" marR="68580" marT="34290" marB="34290">
                    <a:solidFill>
                      <a:schemeClr val="bg1"/>
                    </a:solidFill>
                  </a:tcPr>
                </a:tc>
                <a:extLst>
                  <a:ext uri="{0D108BD9-81ED-4DB2-BD59-A6C34878D82A}">
                    <a16:rowId xmlns:a16="http://schemas.microsoft.com/office/drawing/2014/main" val="413128572"/>
                  </a:ext>
                </a:extLst>
              </a:tr>
            </a:tbl>
          </a:graphicData>
        </a:graphic>
      </p:graphicFrame>
    </p:spTree>
    <p:extLst>
      <p:ext uri="{BB962C8B-B14F-4D97-AF65-F5344CB8AC3E}">
        <p14:creationId xmlns:p14="http://schemas.microsoft.com/office/powerpoint/2010/main" val="32043233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61D45-959B-4FA1-0A7B-E64599031DD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251E4E8-A334-B595-B5CD-499AC29F47B7}"/>
              </a:ext>
            </a:extLst>
          </p:cNvPr>
          <p:cNvSpPr>
            <a:spLocks noGrp="1"/>
          </p:cNvSpPr>
          <p:nvPr>
            <p:ph type="body" sz="quarter" idx="10"/>
          </p:nvPr>
        </p:nvSpPr>
        <p:spPr>
          <a:xfrm>
            <a:off x="525463" y="457200"/>
            <a:ext cx="11350307" cy="539750"/>
          </a:xfrm>
        </p:spPr>
        <p:txBody>
          <a:bodyPr/>
          <a:lstStyle/>
          <a:p>
            <a:r>
              <a:rPr lang="en-US"/>
              <a:t>Indicator options for Connecticut’s benchmarks</a:t>
            </a:r>
            <a:br>
              <a:rPr lang="en-US"/>
            </a:br>
            <a:r>
              <a:rPr lang="en-US"/>
              <a:t>(1 of 2)</a:t>
            </a:r>
          </a:p>
        </p:txBody>
      </p:sp>
      <p:sp>
        <p:nvSpPr>
          <p:cNvPr id="4" name="Text Placeholder 3">
            <a:extLst>
              <a:ext uri="{FF2B5EF4-FFF2-40B4-BE49-F238E27FC236}">
                <a16:creationId xmlns:a16="http://schemas.microsoft.com/office/drawing/2014/main" id="{FDC9B6B2-A0FE-CCEF-E2AE-6BBEA06E99D0}"/>
              </a:ext>
            </a:extLst>
          </p:cNvPr>
          <p:cNvSpPr>
            <a:spLocks noGrp="1"/>
          </p:cNvSpPr>
          <p:nvPr>
            <p:ph type="body" sz="quarter" idx="12"/>
          </p:nvPr>
        </p:nvSpPr>
        <p:spPr>
          <a:xfrm>
            <a:off x="442829" y="1463792"/>
            <a:ext cx="11061700" cy="4826842"/>
          </a:xfrm>
        </p:spPr>
        <p:txBody>
          <a:bodyPr>
            <a:normAutofit/>
          </a:bodyPr>
          <a:lstStyle/>
          <a:p>
            <a:pPr>
              <a:spcAft>
                <a:spcPts val="600"/>
              </a:spcAft>
            </a:pPr>
            <a:r>
              <a:rPr lang="en-US" dirty="0"/>
              <a:t>We have four economic indicators to share as possible options to inform the value of the </a:t>
            </a:r>
            <a:r>
              <a:rPr lang="en-US"/>
              <a:t>2025-2030 </a:t>
            </a:r>
            <a:r>
              <a:rPr lang="en-US" dirty="0"/>
              <a:t>cost growth benchmarks</a:t>
            </a:r>
            <a:r>
              <a:rPr lang="en-US"/>
              <a:t>.  </a:t>
            </a:r>
            <a:r>
              <a:rPr lang="en-US" i="1"/>
              <a:t>You are invited to suggest others</a:t>
            </a:r>
            <a:r>
              <a:rPr lang="en-US" dirty="0"/>
              <a:t>.</a:t>
            </a:r>
            <a:endParaRPr lang="en-US"/>
          </a:p>
          <a:p>
            <a:pPr marL="971550" lvl="1" indent="-514350">
              <a:buFont typeface="+mj-lt"/>
              <a:buAutoNum type="arabicPeriod"/>
            </a:pPr>
            <a:r>
              <a:rPr lang="en-US" dirty="0"/>
              <a:t>Connecticut’s Gross State Product (GSP) </a:t>
            </a:r>
          </a:p>
          <a:p>
            <a:pPr marL="971550" lvl="1" indent="-514350">
              <a:buFont typeface="+mj-lt"/>
              <a:buAutoNum type="arabicPeriod"/>
            </a:pPr>
            <a:r>
              <a:rPr lang="en-US" dirty="0"/>
              <a:t>Connecticut’s Potential Gross State Product (PGSP)</a:t>
            </a:r>
          </a:p>
          <a:p>
            <a:pPr marL="971550" lvl="1" indent="-514350">
              <a:buFont typeface="+mj-lt"/>
              <a:buAutoNum type="arabicPeriod"/>
            </a:pPr>
            <a:r>
              <a:rPr lang="en-US" dirty="0"/>
              <a:t>Median household income of Connecticut residents</a:t>
            </a:r>
          </a:p>
          <a:p>
            <a:pPr marL="971550" lvl="1" indent="-514350">
              <a:spcAft>
                <a:spcPts val="1800"/>
              </a:spcAft>
              <a:buFont typeface="+mj-lt"/>
              <a:buAutoNum type="arabicPeriod"/>
            </a:pPr>
            <a:r>
              <a:rPr lang="en-US" dirty="0"/>
              <a:t>Average wage of Connecticut workers</a:t>
            </a:r>
            <a:endParaRPr lang="en-US"/>
          </a:p>
          <a:p>
            <a:r>
              <a:rPr lang="en-US" dirty="0"/>
              <a:t>We will describe: </a:t>
            </a:r>
          </a:p>
          <a:p>
            <a:pPr marL="1143000" lvl="1" indent="-685800"/>
            <a:r>
              <a:rPr lang="en-US" dirty="0"/>
              <a:t>What the indicator measures and represents. </a:t>
            </a:r>
          </a:p>
          <a:p>
            <a:pPr marL="1143000" lvl="1" indent="-685800"/>
            <a:r>
              <a:rPr lang="en-US" dirty="0"/>
              <a:t>What the “message” would be if the benchmark target was set to the indicator being considered. </a:t>
            </a:r>
          </a:p>
          <a:p>
            <a:endParaRPr lang="en-US" dirty="0"/>
          </a:p>
        </p:txBody>
      </p:sp>
      <p:sp>
        <p:nvSpPr>
          <p:cNvPr id="5" name="Text Placeholder 4">
            <a:extLst>
              <a:ext uri="{FF2B5EF4-FFF2-40B4-BE49-F238E27FC236}">
                <a16:creationId xmlns:a16="http://schemas.microsoft.com/office/drawing/2014/main" id="{169D01AD-A111-F10A-339E-6CAA76B3DA92}"/>
              </a:ext>
            </a:extLst>
          </p:cNvPr>
          <p:cNvSpPr>
            <a:spLocks noGrp="1"/>
          </p:cNvSpPr>
          <p:nvPr>
            <p:ph type="body" sz="quarter" idx="13"/>
          </p:nvPr>
        </p:nvSpPr>
        <p:spPr>
          <a:xfrm>
            <a:off x="524691" y="6400800"/>
            <a:ext cx="5832904" cy="914400"/>
          </a:xfrm>
        </p:spPr>
        <p:txBody>
          <a:bodyPr/>
          <a:lstStyle/>
          <a:p>
            <a:r>
              <a:rPr lang="en-US"/>
              <a:t>Indicator options for Connecticut’s benchmarks (1 of 2)</a:t>
            </a:r>
          </a:p>
        </p:txBody>
      </p:sp>
      <p:grpSp>
        <p:nvGrpSpPr>
          <p:cNvPr id="10" name="Group 9">
            <a:extLst>
              <a:ext uri="{FF2B5EF4-FFF2-40B4-BE49-F238E27FC236}">
                <a16:creationId xmlns:a16="http://schemas.microsoft.com/office/drawing/2014/main" id="{311BC57F-88BB-0A88-FF95-AC44B01AA049}"/>
              </a:ext>
            </a:extLst>
          </p:cNvPr>
          <p:cNvGrpSpPr/>
          <p:nvPr/>
        </p:nvGrpSpPr>
        <p:grpSpPr>
          <a:xfrm>
            <a:off x="687471" y="5073807"/>
            <a:ext cx="968828" cy="1037409"/>
            <a:chOff x="547213" y="4882062"/>
            <a:chExt cx="968828" cy="1037409"/>
          </a:xfrm>
        </p:grpSpPr>
        <p:sp>
          <p:nvSpPr>
            <p:cNvPr id="8" name="Rectangle 7">
              <a:extLst>
                <a:ext uri="{FF2B5EF4-FFF2-40B4-BE49-F238E27FC236}">
                  <a16:creationId xmlns:a16="http://schemas.microsoft.com/office/drawing/2014/main" id="{FFFFA842-27F4-8C8A-FDE0-F1CBE2326120}"/>
                </a:ext>
              </a:extLst>
            </p:cNvPr>
            <p:cNvSpPr/>
            <p:nvPr/>
          </p:nvSpPr>
          <p:spPr>
            <a:xfrm>
              <a:off x="547213" y="4882062"/>
              <a:ext cx="968828" cy="10374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descr="Research with solid fill">
              <a:extLst>
                <a:ext uri="{FF2B5EF4-FFF2-40B4-BE49-F238E27FC236}">
                  <a16:creationId xmlns:a16="http://schemas.microsoft.com/office/drawing/2014/main" id="{9B568169-0B88-61E0-2C93-04886D78441B}"/>
                </a:ext>
              </a:extLst>
            </p:cNvPr>
            <p:cNvSpPr>
              <a:spLocks noChangeAspect="1"/>
            </p:cNvSpPr>
            <p:nvPr/>
          </p:nvSpPr>
          <p:spPr>
            <a:xfrm>
              <a:off x="875716" y="4943566"/>
              <a:ext cx="476618" cy="457200"/>
            </a:xfrm>
            <a:prstGeom prst="rect">
              <a:avLst/>
            </a:prstGeom>
            <a:blipFill>
              <a:blip r:embed="rId3">
                <a:extLst>
                  <a:ext uri="{96DAC541-7B7A-43D3-8B79-37D633B846F1}">
                    <asvg:svgBlip xmlns:asvg="http://schemas.microsoft.com/office/drawing/2016/SVG/main" r:embed="rId4"/>
                  </a:ext>
                </a:extLst>
              </a:blip>
              <a:srcRect/>
              <a:stretch>
                <a:fillRect t="-2000" b="-2000"/>
              </a:stretch>
            </a:blip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9" name="Rectangle 8" descr="Megaphone">
              <a:extLst>
                <a:ext uri="{FF2B5EF4-FFF2-40B4-BE49-F238E27FC236}">
                  <a16:creationId xmlns:a16="http://schemas.microsoft.com/office/drawing/2014/main" id="{07A4C5EB-C1E8-1C15-B1B8-2D8C9959D8D4}"/>
                </a:ext>
              </a:extLst>
            </p:cNvPr>
            <p:cNvSpPr>
              <a:spLocks noChangeAspect="1"/>
            </p:cNvSpPr>
            <p:nvPr/>
          </p:nvSpPr>
          <p:spPr>
            <a:xfrm>
              <a:off x="851280" y="5370831"/>
              <a:ext cx="525490" cy="548640"/>
            </a:xfrm>
            <a:prstGeom prst="rect">
              <a:avLst/>
            </a:prstGeom>
            <a:blipFill>
              <a:blip r:embed="rId5">
                <a:extLst>
                  <a:ext uri="{96DAC541-7B7A-43D3-8B79-37D633B846F1}">
                    <asvg:svgBlip xmlns:asvg="http://schemas.microsoft.com/office/drawing/2016/SVG/main" r:embed="rId6"/>
                  </a:ext>
                </a:extLst>
              </a:blip>
              <a:srcRect/>
              <a:stretch>
                <a:fillRect/>
              </a:stretch>
            </a:blip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grpSp>
    </p:spTree>
    <p:extLst>
      <p:ext uri="{BB962C8B-B14F-4D97-AF65-F5344CB8AC3E}">
        <p14:creationId xmlns:p14="http://schemas.microsoft.com/office/powerpoint/2010/main" val="22712619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A66D0D-D5FE-CE7D-DE85-569D46666F21}"/>
              </a:ext>
            </a:extLst>
          </p:cNvPr>
          <p:cNvSpPr>
            <a:spLocks noGrp="1"/>
          </p:cNvSpPr>
          <p:nvPr>
            <p:ph type="body" sz="quarter" idx="10"/>
          </p:nvPr>
        </p:nvSpPr>
        <p:spPr>
          <a:xfrm>
            <a:off x="524691" y="457778"/>
            <a:ext cx="10556264" cy="539743"/>
          </a:xfrm>
        </p:spPr>
        <p:txBody>
          <a:bodyPr/>
          <a:lstStyle/>
          <a:p>
            <a:r>
              <a:rPr lang="en-US"/>
              <a:t>Indicator Options for Connecticut’s benchmarks (2 of 2)</a:t>
            </a:r>
          </a:p>
        </p:txBody>
      </p:sp>
      <p:sp>
        <p:nvSpPr>
          <p:cNvPr id="4" name="Text Placeholder 3">
            <a:extLst>
              <a:ext uri="{FF2B5EF4-FFF2-40B4-BE49-F238E27FC236}">
                <a16:creationId xmlns:a16="http://schemas.microsoft.com/office/drawing/2014/main" id="{411B6EA8-0F9B-9BD7-980E-3034A2AA8DC1}"/>
              </a:ext>
            </a:extLst>
          </p:cNvPr>
          <p:cNvSpPr>
            <a:spLocks noGrp="1"/>
          </p:cNvSpPr>
          <p:nvPr>
            <p:ph type="body" sz="quarter" idx="12"/>
          </p:nvPr>
        </p:nvSpPr>
        <p:spPr>
          <a:xfrm>
            <a:off x="525463" y="1593850"/>
            <a:ext cx="11061700" cy="4600473"/>
          </a:xfrm>
        </p:spPr>
        <p:txBody>
          <a:bodyPr/>
          <a:lstStyle/>
          <a:p>
            <a:pPr>
              <a:spcAft>
                <a:spcPts val="600"/>
              </a:spcAft>
            </a:pPr>
            <a:r>
              <a:rPr lang="en-US" sz="2400"/>
              <a:t>Today we will discuss the options for the indicators without a discussion of the values they would produce. </a:t>
            </a:r>
          </a:p>
          <a:p>
            <a:pPr>
              <a:spcAft>
                <a:spcPts val="600"/>
              </a:spcAft>
            </a:pPr>
            <a:r>
              <a:rPr lang="en-US" sz="2400"/>
              <a:t>During our next meeting, we will present modeling of indicators, based on the feedback and preferences expressed today. </a:t>
            </a:r>
          </a:p>
          <a:p>
            <a:pPr lvl="1"/>
            <a:r>
              <a:rPr lang="en-US" sz="2000"/>
              <a:t>We will display values for each indicator of interest.</a:t>
            </a:r>
          </a:p>
          <a:p>
            <a:pPr lvl="1"/>
            <a:r>
              <a:rPr lang="en-US" sz="2000"/>
              <a:t>We will whether there is a rationale for adjusting the benchmark value produced by the indicator(s) of interest, and if so, the manner in which the benchmark value could be adjusted. </a:t>
            </a:r>
          </a:p>
          <a:p>
            <a:endParaRPr lang="en-US" sz="1000" i="1"/>
          </a:p>
          <a:p>
            <a:r>
              <a:rPr lang="en-US" sz="2400" i="1"/>
              <a:t>Note: OHS’ statute requires legislative Insurance Committee approval if the average future benchmark value is more than .5% above or below the average benchmark value for 2021-25. That value is currently 3.3%.  </a:t>
            </a:r>
          </a:p>
          <a:p>
            <a:endParaRPr lang="en-US" sz="2400"/>
          </a:p>
        </p:txBody>
      </p:sp>
      <p:sp>
        <p:nvSpPr>
          <p:cNvPr id="5" name="Text Placeholder 4">
            <a:extLst>
              <a:ext uri="{FF2B5EF4-FFF2-40B4-BE49-F238E27FC236}">
                <a16:creationId xmlns:a16="http://schemas.microsoft.com/office/drawing/2014/main" id="{D4375843-E578-756D-5B39-3D1BB96D1526}"/>
              </a:ext>
            </a:extLst>
          </p:cNvPr>
          <p:cNvSpPr>
            <a:spLocks noGrp="1"/>
          </p:cNvSpPr>
          <p:nvPr>
            <p:ph type="body" sz="quarter" idx="13"/>
          </p:nvPr>
        </p:nvSpPr>
        <p:spPr/>
        <p:txBody>
          <a:bodyPr/>
          <a:lstStyle/>
          <a:p>
            <a:r>
              <a:rPr lang="en-US"/>
              <a:t>Indicator Options for Connecticut benchmarks (2 of 2)</a:t>
            </a:r>
          </a:p>
          <a:p>
            <a:endParaRPr lang="en-US"/>
          </a:p>
        </p:txBody>
      </p:sp>
    </p:spTree>
    <p:extLst>
      <p:ext uri="{BB962C8B-B14F-4D97-AF65-F5344CB8AC3E}">
        <p14:creationId xmlns:p14="http://schemas.microsoft.com/office/powerpoint/2010/main" val="33139492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54CC30-EB6D-BF95-8B4D-2F19C61213C5}"/>
              </a:ext>
            </a:extLst>
          </p:cNvPr>
          <p:cNvSpPr>
            <a:spLocks noGrp="1"/>
          </p:cNvSpPr>
          <p:nvPr>
            <p:ph type="body" sz="quarter" idx="10"/>
          </p:nvPr>
        </p:nvSpPr>
        <p:spPr>
          <a:xfrm>
            <a:off x="524691" y="457778"/>
            <a:ext cx="11133909" cy="539743"/>
          </a:xfrm>
        </p:spPr>
        <p:txBody>
          <a:bodyPr/>
          <a:lstStyle/>
          <a:p>
            <a:r>
              <a:rPr lang="en-US"/>
              <a:t>Option 1: Connecticut’s Gross State Product (GSP) </a:t>
            </a:r>
          </a:p>
          <a:p>
            <a:endParaRPr lang="en-US"/>
          </a:p>
        </p:txBody>
      </p:sp>
      <p:sp>
        <p:nvSpPr>
          <p:cNvPr id="4" name="Text Placeholder 3">
            <a:extLst>
              <a:ext uri="{FF2B5EF4-FFF2-40B4-BE49-F238E27FC236}">
                <a16:creationId xmlns:a16="http://schemas.microsoft.com/office/drawing/2014/main" id="{94DF8345-800B-A135-ECB1-A4A6A75CD146}"/>
              </a:ext>
            </a:extLst>
          </p:cNvPr>
          <p:cNvSpPr>
            <a:spLocks noGrp="1"/>
          </p:cNvSpPr>
          <p:nvPr>
            <p:ph type="body" sz="quarter" idx="12"/>
          </p:nvPr>
        </p:nvSpPr>
        <p:spPr>
          <a:xfrm>
            <a:off x="137160" y="1593850"/>
            <a:ext cx="5292089" cy="4435475"/>
          </a:xfrm>
        </p:spPr>
        <p:txBody>
          <a:bodyPr>
            <a:normAutofit/>
          </a:bodyPr>
          <a:lstStyle/>
          <a:p>
            <a:pPr>
              <a:spcAft>
                <a:spcPts val="1200"/>
              </a:spcAft>
            </a:pPr>
            <a:r>
              <a:rPr lang="en-US" sz="2400" b="1"/>
              <a:t>Gross State Product (GSP)</a:t>
            </a:r>
            <a:r>
              <a:rPr lang="en-US" sz="2400"/>
              <a:t> is the total value of goods produced and services provided in a state during a defined period.  </a:t>
            </a:r>
          </a:p>
          <a:p>
            <a:r>
              <a:rPr lang="en-US" sz="2400"/>
              <a:t>This is the state counterpart to Gross Domestic Product (GDP), which is measured at the national level, with a few methodological differences in how the figures are calculated.</a:t>
            </a:r>
          </a:p>
          <a:p>
            <a:endParaRPr lang="en-US" sz="2400"/>
          </a:p>
        </p:txBody>
      </p:sp>
      <p:sp>
        <p:nvSpPr>
          <p:cNvPr id="5" name="Text Placeholder 4">
            <a:extLst>
              <a:ext uri="{FF2B5EF4-FFF2-40B4-BE49-F238E27FC236}">
                <a16:creationId xmlns:a16="http://schemas.microsoft.com/office/drawing/2014/main" id="{50121A88-B569-D68F-FAEF-C983835BDCBF}"/>
              </a:ext>
            </a:extLst>
          </p:cNvPr>
          <p:cNvSpPr>
            <a:spLocks noGrp="1"/>
          </p:cNvSpPr>
          <p:nvPr>
            <p:ph type="body" sz="quarter" idx="13"/>
          </p:nvPr>
        </p:nvSpPr>
        <p:spPr/>
        <p:txBody>
          <a:bodyPr/>
          <a:lstStyle/>
          <a:p>
            <a:r>
              <a:rPr lang="en-US"/>
              <a:t>Connecticut’s Gross State Product (GSP) </a:t>
            </a:r>
          </a:p>
          <a:p>
            <a:endParaRPr lang="en-US"/>
          </a:p>
        </p:txBody>
      </p:sp>
      <p:graphicFrame>
        <p:nvGraphicFramePr>
          <p:cNvPr id="6" name="Content Placeholder 9">
            <a:extLst>
              <a:ext uri="{FF2B5EF4-FFF2-40B4-BE49-F238E27FC236}">
                <a16:creationId xmlns:a16="http://schemas.microsoft.com/office/drawing/2014/main" id="{ADF195E1-D353-EF95-3959-0F46CB639B04}"/>
              </a:ext>
            </a:extLst>
          </p:cNvPr>
          <p:cNvGraphicFramePr>
            <a:graphicFrameLocks/>
          </p:cNvGraphicFramePr>
          <p:nvPr>
            <p:extLst>
              <p:ext uri="{D42A27DB-BD31-4B8C-83A1-F6EECF244321}">
                <p14:modId xmlns:p14="http://schemas.microsoft.com/office/powerpoint/2010/main" val="2741664306"/>
              </p:ext>
            </p:extLst>
          </p:nvPr>
        </p:nvGraphicFramePr>
        <p:xfrm>
          <a:off x="5614737" y="1665222"/>
          <a:ext cx="6577262"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08065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21C8D0-7DF0-1D45-1967-2C66670AF16E}"/>
              </a:ext>
            </a:extLst>
          </p:cNvPr>
          <p:cNvSpPr>
            <a:spLocks noGrp="1"/>
          </p:cNvSpPr>
          <p:nvPr>
            <p:ph type="body" sz="quarter" idx="10"/>
          </p:nvPr>
        </p:nvSpPr>
        <p:spPr>
          <a:xfrm>
            <a:off x="524691" y="457778"/>
            <a:ext cx="11198880" cy="539743"/>
          </a:xfrm>
        </p:spPr>
        <p:txBody>
          <a:bodyPr/>
          <a:lstStyle/>
          <a:p>
            <a:r>
              <a:rPr lang="en-US"/>
              <a:t>Option 2: Connecticut’s Potential Gross State Product (PGSP)</a:t>
            </a:r>
          </a:p>
          <a:p>
            <a:endParaRPr lang="en-US"/>
          </a:p>
        </p:txBody>
      </p:sp>
      <p:sp>
        <p:nvSpPr>
          <p:cNvPr id="4" name="Text Placeholder 3">
            <a:extLst>
              <a:ext uri="{FF2B5EF4-FFF2-40B4-BE49-F238E27FC236}">
                <a16:creationId xmlns:a16="http://schemas.microsoft.com/office/drawing/2014/main" id="{4A3661C7-4DB6-3CCE-0AA9-FAC4197FEB71}"/>
              </a:ext>
            </a:extLst>
          </p:cNvPr>
          <p:cNvSpPr>
            <a:spLocks noGrp="1"/>
          </p:cNvSpPr>
          <p:nvPr>
            <p:ph type="body" sz="quarter" idx="12"/>
          </p:nvPr>
        </p:nvSpPr>
        <p:spPr>
          <a:xfrm>
            <a:off x="182880" y="1593850"/>
            <a:ext cx="5431858" cy="4624070"/>
          </a:xfrm>
        </p:spPr>
        <p:txBody>
          <a:bodyPr>
            <a:normAutofit/>
          </a:bodyPr>
          <a:lstStyle/>
          <a:p>
            <a:pPr>
              <a:spcAft>
                <a:spcPts val="1200"/>
              </a:spcAft>
            </a:pPr>
            <a:r>
              <a:rPr lang="en-US" sz="2400" b="1"/>
              <a:t>Potential Gross State Product (GSP)</a:t>
            </a:r>
            <a:r>
              <a:rPr lang="en-US" sz="2400"/>
              <a:t> measures the projected long-run average growth rate of a state economy, excluding fluctuations that may occur due to the business cycle.</a:t>
            </a:r>
          </a:p>
          <a:p>
            <a:r>
              <a:rPr lang="en-US" sz="2400"/>
              <a:t>It differs from GSP in that it is a forecasted measure of the economy and takes into account anticipated labor force productivity and participation, and inflation.</a:t>
            </a:r>
          </a:p>
        </p:txBody>
      </p:sp>
      <p:sp>
        <p:nvSpPr>
          <p:cNvPr id="5" name="Text Placeholder 4">
            <a:extLst>
              <a:ext uri="{FF2B5EF4-FFF2-40B4-BE49-F238E27FC236}">
                <a16:creationId xmlns:a16="http://schemas.microsoft.com/office/drawing/2014/main" id="{1B584083-BF92-5EB0-126F-27A2E34A97C7}"/>
              </a:ext>
            </a:extLst>
          </p:cNvPr>
          <p:cNvSpPr>
            <a:spLocks noGrp="1"/>
          </p:cNvSpPr>
          <p:nvPr>
            <p:ph type="body" sz="quarter" idx="13"/>
          </p:nvPr>
        </p:nvSpPr>
        <p:spPr/>
        <p:txBody>
          <a:bodyPr/>
          <a:lstStyle/>
          <a:p>
            <a:r>
              <a:rPr lang="en-US"/>
              <a:t>Connecticut’s Potential Gross State Product (PGSP)</a:t>
            </a:r>
          </a:p>
        </p:txBody>
      </p:sp>
      <p:graphicFrame>
        <p:nvGraphicFramePr>
          <p:cNvPr id="6" name="Content Placeholder 9">
            <a:extLst>
              <a:ext uri="{FF2B5EF4-FFF2-40B4-BE49-F238E27FC236}">
                <a16:creationId xmlns:a16="http://schemas.microsoft.com/office/drawing/2014/main" id="{F2AC62A2-9378-47F3-88E5-57DA8077B7A3}"/>
              </a:ext>
            </a:extLst>
          </p:cNvPr>
          <p:cNvGraphicFramePr>
            <a:graphicFrameLocks/>
          </p:cNvGraphicFramePr>
          <p:nvPr>
            <p:extLst>
              <p:ext uri="{D42A27DB-BD31-4B8C-83A1-F6EECF244321}">
                <p14:modId xmlns:p14="http://schemas.microsoft.com/office/powerpoint/2010/main" val="4265064820"/>
              </p:ext>
            </p:extLst>
          </p:nvPr>
        </p:nvGraphicFramePr>
        <p:xfrm>
          <a:off x="5619953" y="1679860"/>
          <a:ext cx="6577262"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23059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E0CEF94-C0B4-C6CB-66B9-9C0300554655}"/>
              </a:ext>
            </a:extLst>
          </p:cNvPr>
          <p:cNvSpPr/>
          <p:nvPr/>
        </p:nvSpPr>
        <p:spPr>
          <a:xfrm>
            <a:off x="442760" y="1482290"/>
            <a:ext cx="11184556" cy="4575609"/>
          </a:xfrm>
          <a:prstGeom prst="rect">
            <a:avLst/>
          </a:prstGeom>
          <a:noFill/>
          <a:ln>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7DFB9470-34A8-A53E-8EB2-A2647CC3A91F}"/>
              </a:ext>
            </a:extLst>
          </p:cNvPr>
          <p:cNvSpPr>
            <a:spLocks noGrp="1"/>
          </p:cNvSpPr>
          <p:nvPr>
            <p:ph type="body" sz="quarter" idx="10"/>
          </p:nvPr>
        </p:nvSpPr>
        <p:spPr/>
        <p:txBody>
          <a:bodyPr/>
          <a:lstStyle/>
          <a:p>
            <a:r>
              <a:rPr lang="en-US" b="1"/>
              <a:t>How GSP and PGSP Measures Differ</a:t>
            </a:r>
            <a:endParaRPr lang="en-US"/>
          </a:p>
        </p:txBody>
      </p:sp>
      <p:sp>
        <p:nvSpPr>
          <p:cNvPr id="5" name="Text Placeholder 4">
            <a:extLst>
              <a:ext uri="{FF2B5EF4-FFF2-40B4-BE49-F238E27FC236}">
                <a16:creationId xmlns:a16="http://schemas.microsoft.com/office/drawing/2014/main" id="{29FE3675-04CB-8C86-1C55-6975DA85613C}"/>
              </a:ext>
            </a:extLst>
          </p:cNvPr>
          <p:cNvSpPr>
            <a:spLocks noGrp="1"/>
          </p:cNvSpPr>
          <p:nvPr>
            <p:ph type="body" sz="quarter" idx="13"/>
          </p:nvPr>
        </p:nvSpPr>
        <p:spPr/>
        <p:txBody>
          <a:bodyPr/>
          <a:lstStyle/>
          <a:p>
            <a:r>
              <a:rPr lang="en-US"/>
              <a:t>How GSP and PGSP Measures Differ</a:t>
            </a:r>
          </a:p>
        </p:txBody>
      </p:sp>
      <p:grpSp>
        <p:nvGrpSpPr>
          <p:cNvPr id="6" name="Group 5">
            <a:extLst>
              <a:ext uri="{FF2B5EF4-FFF2-40B4-BE49-F238E27FC236}">
                <a16:creationId xmlns:a16="http://schemas.microsoft.com/office/drawing/2014/main" id="{46FE33C1-7E59-68B0-C6C5-207806004902}"/>
              </a:ext>
            </a:extLst>
          </p:cNvPr>
          <p:cNvGrpSpPr/>
          <p:nvPr/>
        </p:nvGrpSpPr>
        <p:grpSpPr>
          <a:xfrm>
            <a:off x="608446" y="1665222"/>
            <a:ext cx="10810321" cy="4190147"/>
            <a:chOff x="2196204" y="2127046"/>
            <a:chExt cx="7799594" cy="2841214"/>
          </a:xfrm>
        </p:grpSpPr>
        <p:sp>
          <p:nvSpPr>
            <p:cNvPr id="7" name="TextBox 6">
              <a:extLst>
                <a:ext uri="{FF2B5EF4-FFF2-40B4-BE49-F238E27FC236}">
                  <a16:creationId xmlns:a16="http://schemas.microsoft.com/office/drawing/2014/main" id="{B6562FEB-AC83-8369-5510-7ECDBD0FC854}"/>
                </a:ext>
              </a:extLst>
            </p:cNvPr>
            <p:cNvSpPr txBox="1"/>
            <p:nvPr/>
          </p:nvSpPr>
          <p:spPr>
            <a:xfrm>
              <a:off x="4702715" y="3103448"/>
              <a:ext cx="1188720" cy="1018869"/>
            </a:xfrm>
            <a:prstGeom prst="rect">
              <a:avLst/>
            </a:prstGeom>
            <a:solidFill>
              <a:srgbClr val="3371E7"/>
            </a:solidFill>
            <a:ln>
              <a:solidFill>
                <a:srgbClr val="0D5E9A"/>
              </a:solidFill>
            </a:ln>
          </p:spPr>
          <p:txBody>
            <a:bodyPr wrap="square" rtlCol="0">
              <a:spAutoFit/>
            </a:bodyPr>
            <a:lstStyle/>
            <a:p>
              <a:pPr algn="ctr">
                <a:lnSpc>
                  <a:spcPts val="1800"/>
                </a:lnSpc>
              </a:pPr>
              <a:r>
                <a:rPr lang="en-US">
                  <a:solidFill>
                    <a:schemeClr val="bg1"/>
                  </a:solidFill>
                  <a:latin typeface="Calibri" panose="020F0502020204030204" pitchFamily="34" charset="0"/>
                  <a:cs typeface="Calibri" panose="020F0502020204030204" pitchFamily="34" charset="0"/>
                </a:rPr>
                <a:t>Gross Domestic Product by State</a:t>
              </a:r>
            </a:p>
          </p:txBody>
        </p:sp>
        <p:sp>
          <p:nvSpPr>
            <p:cNvPr id="8" name="TextBox 7">
              <a:extLst>
                <a:ext uri="{FF2B5EF4-FFF2-40B4-BE49-F238E27FC236}">
                  <a16:creationId xmlns:a16="http://schemas.microsoft.com/office/drawing/2014/main" id="{01D26478-A9A8-37C3-8B15-E12335C322F8}"/>
                </a:ext>
              </a:extLst>
            </p:cNvPr>
            <p:cNvSpPr txBox="1"/>
            <p:nvPr/>
          </p:nvSpPr>
          <p:spPr>
            <a:xfrm>
              <a:off x="6300567" y="3109902"/>
              <a:ext cx="1188720" cy="1018869"/>
            </a:xfrm>
            <a:prstGeom prst="rect">
              <a:avLst/>
            </a:prstGeom>
            <a:solidFill>
              <a:srgbClr val="EE8F1C"/>
            </a:solidFill>
            <a:ln>
              <a:solidFill>
                <a:srgbClr val="EE8F1C"/>
              </a:solidFill>
            </a:ln>
          </p:spPr>
          <p:txBody>
            <a:bodyPr wrap="square" rtlCol="0">
              <a:spAutoFit/>
            </a:bodyPr>
            <a:lstStyle/>
            <a:p>
              <a:pPr algn="ctr">
                <a:lnSpc>
                  <a:spcPts val="1800"/>
                </a:lnSpc>
              </a:pPr>
              <a:r>
                <a:rPr lang="en-US">
                  <a:solidFill>
                    <a:schemeClr val="bg1"/>
                  </a:solidFill>
                  <a:latin typeface="Calibri" panose="020F0502020204030204" pitchFamily="34" charset="0"/>
                  <a:cs typeface="Calibri" panose="020F0502020204030204" pitchFamily="34" charset="0"/>
                </a:rPr>
                <a:t>Potential Gross State Product</a:t>
              </a:r>
            </a:p>
          </p:txBody>
        </p:sp>
        <p:sp>
          <p:nvSpPr>
            <p:cNvPr id="9" name="TextBox 8">
              <a:extLst>
                <a:ext uri="{FF2B5EF4-FFF2-40B4-BE49-F238E27FC236}">
                  <a16:creationId xmlns:a16="http://schemas.microsoft.com/office/drawing/2014/main" id="{CBE356C3-6A44-47D1-B611-332B0C29E43F}"/>
                </a:ext>
              </a:extLst>
            </p:cNvPr>
            <p:cNvSpPr txBox="1">
              <a:spLocks noChangeAspect="1"/>
            </p:cNvSpPr>
            <p:nvPr/>
          </p:nvSpPr>
          <p:spPr>
            <a:xfrm>
              <a:off x="2216030" y="4250983"/>
              <a:ext cx="1988455" cy="326371"/>
            </a:xfrm>
            <a:prstGeom prst="rect">
              <a:avLst/>
            </a:prstGeom>
            <a:solidFill>
              <a:srgbClr val="3371E7"/>
            </a:solidFill>
            <a:ln>
              <a:solidFill>
                <a:srgbClr val="0D5E9A"/>
              </a:solidFill>
            </a:ln>
          </p:spPr>
          <p:txBody>
            <a:bodyPr wrap="square" rtlCol="0" anchor="ctr">
              <a:spAutoFit/>
            </a:bodyPr>
            <a:lstStyle/>
            <a:p>
              <a:pPr algn="ctr">
                <a:lnSpc>
                  <a:spcPts val="1800"/>
                </a:lnSpc>
              </a:pPr>
              <a:r>
                <a:rPr lang="en-US">
                  <a:solidFill>
                    <a:schemeClr val="bg1"/>
                  </a:solidFill>
                  <a:latin typeface="Calibri" panose="020F0502020204030204" pitchFamily="34" charset="0"/>
                  <a:cs typeface="Calibri" panose="020F0502020204030204" pitchFamily="34" charset="0"/>
                </a:rPr>
                <a:t>Capital Income</a:t>
              </a:r>
            </a:p>
          </p:txBody>
        </p:sp>
        <p:sp>
          <p:nvSpPr>
            <p:cNvPr id="10" name="TextBox 9">
              <a:extLst>
                <a:ext uri="{FF2B5EF4-FFF2-40B4-BE49-F238E27FC236}">
                  <a16:creationId xmlns:a16="http://schemas.microsoft.com/office/drawing/2014/main" id="{83B3B2CA-5F41-FA37-656D-059C399CCAC0}"/>
                </a:ext>
              </a:extLst>
            </p:cNvPr>
            <p:cNvSpPr txBox="1">
              <a:spLocks noChangeAspect="1"/>
            </p:cNvSpPr>
            <p:nvPr/>
          </p:nvSpPr>
          <p:spPr>
            <a:xfrm>
              <a:off x="2216030" y="3442645"/>
              <a:ext cx="1988455" cy="326371"/>
            </a:xfrm>
            <a:prstGeom prst="rect">
              <a:avLst/>
            </a:prstGeom>
            <a:solidFill>
              <a:srgbClr val="3371E7"/>
            </a:solidFill>
            <a:ln>
              <a:solidFill>
                <a:srgbClr val="0D5E9A"/>
              </a:solidFill>
            </a:ln>
          </p:spPr>
          <p:txBody>
            <a:bodyPr wrap="square" rtlCol="0" anchor="ctr">
              <a:spAutoFit/>
            </a:bodyPr>
            <a:lstStyle/>
            <a:p>
              <a:pPr algn="ctr">
                <a:lnSpc>
                  <a:spcPts val="1800"/>
                </a:lnSpc>
              </a:pPr>
              <a:r>
                <a:rPr lang="en-US">
                  <a:solidFill>
                    <a:schemeClr val="bg1"/>
                  </a:solidFill>
                  <a:latin typeface="Calibri" panose="020F0502020204030204" pitchFamily="34" charset="0"/>
                  <a:cs typeface="Calibri" panose="020F0502020204030204" pitchFamily="34" charset="0"/>
                </a:rPr>
                <a:t>Business Taxes</a:t>
              </a:r>
            </a:p>
          </p:txBody>
        </p:sp>
        <p:sp>
          <p:nvSpPr>
            <p:cNvPr id="11" name="TextBox 10">
              <a:extLst>
                <a:ext uri="{FF2B5EF4-FFF2-40B4-BE49-F238E27FC236}">
                  <a16:creationId xmlns:a16="http://schemas.microsoft.com/office/drawing/2014/main" id="{2EF73156-2D2E-2DC3-FEE4-401A570B93BE}"/>
                </a:ext>
              </a:extLst>
            </p:cNvPr>
            <p:cNvSpPr txBox="1">
              <a:spLocks noChangeAspect="1"/>
            </p:cNvSpPr>
            <p:nvPr/>
          </p:nvSpPr>
          <p:spPr>
            <a:xfrm>
              <a:off x="2196204" y="2634307"/>
              <a:ext cx="1988455" cy="326371"/>
            </a:xfrm>
            <a:prstGeom prst="rect">
              <a:avLst/>
            </a:prstGeom>
            <a:solidFill>
              <a:srgbClr val="3371E7"/>
            </a:solidFill>
            <a:ln>
              <a:solidFill>
                <a:srgbClr val="0D5E9A"/>
              </a:solidFill>
            </a:ln>
          </p:spPr>
          <p:txBody>
            <a:bodyPr wrap="square" rtlCol="0" anchor="ctr">
              <a:spAutoFit/>
            </a:bodyPr>
            <a:lstStyle/>
            <a:p>
              <a:pPr algn="ctr">
                <a:lnSpc>
                  <a:spcPts val="1800"/>
                </a:lnSpc>
              </a:pPr>
              <a:r>
                <a:rPr lang="en-US">
                  <a:solidFill>
                    <a:schemeClr val="bg1"/>
                  </a:solidFill>
                  <a:latin typeface="Calibri" panose="020F0502020204030204" pitchFamily="34" charset="0"/>
                  <a:cs typeface="Calibri" panose="020F0502020204030204" pitchFamily="34" charset="0"/>
                </a:rPr>
                <a:t>Labor Income</a:t>
              </a:r>
            </a:p>
          </p:txBody>
        </p:sp>
        <p:sp>
          <p:nvSpPr>
            <p:cNvPr id="12" name="TextBox 11">
              <a:extLst>
                <a:ext uri="{FF2B5EF4-FFF2-40B4-BE49-F238E27FC236}">
                  <a16:creationId xmlns:a16="http://schemas.microsoft.com/office/drawing/2014/main" id="{4E2A9B6F-F754-CAFC-E342-7F218AE67ADB}"/>
                </a:ext>
              </a:extLst>
            </p:cNvPr>
            <p:cNvSpPr txBox="1">
              <a:spLocks noChangeAspect="1"/>
            </p:cNvSpPr>
            <p:nvPr/>
          </p:nvSpPr>
          <p:spPr>
            <a:xfrm>
              <a:off x="8000999" y="3739375"/>
              <a:ext cx="1988455" cy="557204"/>
            </a:xfrm>
            <a:prstGeom prst="rect">
              <a:avLst/>
            </a:prstGeom>
            <a:solidFill>
              <a:srgbClr val="EE8F1C"/>
            </a:solidFill>
            <a:ln>
              <a:solidFill>
                <a:srgbClr val="EE8F1C"/>
              </a:solidFill>
            </a:ln>
          </p:spPr>
          <p:txBody>
            <a:bodyPr wrap="square" rtlCol="0" anchor="ctr">
              <a:spAutoFit/>
            </a:bodyPr>
            <a:lstStyle/>
            <a:p>
              <a:pPr algn="ctr">
                <a:lnSpc>
                  <a:spcPts val="1800"/>
                </a:lnSpc>
              </a:pPr>
              <a:r>
                <a:rPr lang="en-US">
                  <a:solidFill>
                    <a:schemeClr val="bg1"/>
                  </a:solidFill>
                  <a:latin typeface="Calibri" panose="020F0502020204030204" pitchFamily="34" charset="0"/>
                  <a:cs typeface="Calibri" panose="020F0502020204030204" pitchFamily="34" charset="0"/>
                </a:rPr>
                <a:t>Potential Labor Force Growth</a:t>
              </a:r>
            </a:p>
          </p:txBody>
        </p:sp>
        <p:sp>
          <p:nvSpPr>
            <p:cNvPr id="13" name="TextBox 12">
              <a:extLst>
                <a:ext uri="{FF2B5EF4-FFF2-40B4-BE49-F238E27FC236}">
                  <a16:creationId xmlns:a16="http://schemas.microsoft.com/office/drawing/2014/main" id="{52D472E3-5398-A28E-B1AC-9BE7D1B34D52}"/>
                </a:ext>
              </a:extLst>
            </p:cNvPr>
            <p:cNvSpPr txBox="1">
              <a:spLocks noChangeAspect="1"/>
            </p:cNvSpPr>
            <p:nvPr/>
          </p:nvSpPr>
          <p:spPr>
            <a:xfrm>
              <a:off x="8000999" y="3067695"/>
              <a:ext cx="1988455" cy="326371"/>
            </a:xfrm>
            <a:prstGeom prst="rect">
              <a:avLst/>
            </a:prstGeom>
            <a:solidFill>
              <a:srgbClr val="EE8F1C"/>
            </a:solidFill>
            <a:ln>
              <a:solidFill>
                <a:srgbClr val="EE8F1C"/>
              </a:solidFill>
            </a:ln>
          </p:spPr>
          <p:txBody>
            <a:bodyPr wrap="square" rtlCol="0" anchor="ctr">
              <a:spAutoFit/>
            </a:bodyPr>
            <a:lstStyle/>
            <a:p>
              <a:pPr algn="ctr">
                <a:lnSpc>
                  <a:spcPts val="1800"/>
                </a:lnSpc>
              </a:pPr>
              <a:r>
                <a:rPr lang="en-US">
                  <a:solidFill>
                    <a:schemeClr val="bg1"/>
                  </a:solidFill>
                  <a:latin typeface="Calibri" panose="020F0502020204030204" pitchFamily="34" charset="0"/>
                  <a:cs typeface="Calibri" panose="020F0502020204030204" pitchFamily="34" charset="0"/>
                </a:rPr>
                <a:t>Inflation</a:t>
              </a:r>
            </a:p>
          </p:txBody>
        </p:sp>
        <p:sp>
          <p:nvSpPr>
            <p:cNvPr id="14" name="TextBox 13">
              <a:extLst>
                <a:ext uri="{FF2B5EF4-FFF2-40B4-BE49-F238E27FC236}">
                  <a16:creationId xmlns:a16="http://schemas.microsoft.com/office/drawing/2014/main" id="{2E3426B9-BE0F-ACEB-85E7-305AB3AE9D49}"/>
                </a:ext>
              </a:extLst>
            </p:cNvPr>
            <p:cNvSpPr txBox="1">
              <a:spLocks noChangeAspect="1"/>
            </p:cNvSpPr>
            <p:nvPr/>
          </p:nvSpPr>
          <p:spPr>
            <a:xfrm>
              <a:off x="8007343" y="2127046"/>
              <a:ext cx="1988455" cy="557204"/>
            </a:xfrm>
            <a:prstGeom prst="rect">
              <a:avLst/>
            </a:prstGeom>
            <a:solidFill>
              <a:srgbClr val="EE8F1C"/>
            </a:solidFill>
            <a:ln>
              <a:solidFill>
                <a:srgbClr val="EE8F1C"/>
              </a:solidFill>
            </a:ln>
          </p:spPr>
          <p:txBody>
            <a:bodyPr wrap="square" rtlCol="0" anchor="ctr">
              <a:spAutoFit/>
            </a:bodyPr>
            <a:lstStyle/>
            <a:p>
              <a:pPr algn="ctr">
                <a:lnSpc>
                  <a:spcPts val="1800"/>
                </a:lnSpc>
              </a:pPr>
              <a:r>
                <a:rPr lang="en-US">
                  <a:solidFill>
                    <a:schemeClr val="bg1"/>
                  </a:solidFill>
                  <a:latin typeface="Calibri" panose="020F0502020204030204" pitchFamily="34" charset="0"/>
                  <a:cs typeface="Calibri" panose="020F0502020204030204" pitchFamily="34" charset="0"/>
                </a:rPr>
                <a:t>Potential Labor Force Productivity</a:t>
              </a:r>
            </a:p>
          </p:txBody>
        </p:sp>
        <p:sp>
          <p:nvSpPr>
            <p:cNvPr id="15" name="TextBox 14">
              <a:extLst>
                <a:ext uri="{FF2B5EF4-FFF2-40B4-BE49-F238E27FC236}">
                  <a16:creationId xmlns:a16="http://schemas.microsoft.com/office/drawing/2014/main" id="{4B145095-B232-DC3B-6576-AB30D5EF9601}"/>
                </a:ext>
              </a:extLst>
            </p:cNvPr>
            <p:cNvSpPr txBox="1">
              <a:spLocks noChangeAspect="1"/>
            </p:cNvSpPr>
            <p:nvPr/>
          </p:nvSpPr>
          <p:spPr>
            <a:xfrm>
              <a:off x="8007342" y="4641889"/>
              <a:ext cx="1988455" cy="326371"/>
            </a:xfrm>
            <a:prstGeom prst="rect">
              <a:avLst/>
            </a:prstGeom>
            <a:solidFill>
              <a:srgbClr val="EE8F1C"/>
            </a:solidFill>
            <a:ln>
              <a:solidFill>
                <a:srgbClr val="EE8F1C"/>
              </a:solidFill>
            </a:ln>
          </p:spPr>
          <p:txBody>
            <a:bodyPr wrap="square" rtlCol="0" anchor="ctr">
              <a:spAutoFit/>
            </a:bodyPr>
            <a:lstStyle/>
            <a:p>
              <a:pPr algn="ctr">
                <a:lnSpc>
                  <a:spcPts val="1800"/>
                </a:lnSpc>
              </a:pPr>
              <a:r>
                <a:rPr lang="en-US">
                  <a:solidFill>
                    <a:schemeClr val="bg1"/>
                  </a:solidFill>
                  <a:latin typeface="Calibri" panose="020F0502020204030204" pitchFamily="34" charset="0"/>
                  <a:cs typeface="Calibri" panose="020F0502020204030204" pitchFamily="34" charset="0"/>
                </a:rPr>
                <a:t>Population Growth </a:t>
              </a:r>
            </a:p>
          </p:txBody>
        </p:sp>
        <p:cxnSp>
          <p:nvCxnSpPr>
            <p:cNvPr id="16" name="Straight Arrow Connector 15">
              <a:extLst>
                <a:ext uri="{FF2B5EF4-FFF2-40B4-BE49-F238E27FC236}">
                  <a16:creationId xmlns:a16="http://schemas.microsoft.com/office/drawing/2014/main" id="{842872CC-F8CA-3151-48BB-FF9328A1E8A2}"/>
                </a:ext>
              </a:extLst>
            </p:cNvPr>
            <p:cNvCxnSpPr>
              <a:cxnSpLocks/>
              <a:stCxn id="11" idx="3"/>
              <a:endCxn id="7" idx="1"/>
            </p:cNvCxnSpPr>
            <p:nvPr/>
          </p:nvCxnSpPr>
          <p:spPr bwMode="auto">
            <a:xfrm>
              <a:off x="4184659" y="2797492"/>
              <a:ext cx="518057" cy="81539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Arrow Connector 16">
              <a:extLst>
                <a:ext uri="{FF2B5EF4-FFF2-40B4-BE49-F238E27FC236}">
                  <a16:creationId xmlns:a16="http://schemas.microsoft.com/office/drawing/2014/main" id="{835EE3D5-2FAC-B37B-EE28-4288B570ADE9}"/>
                </a:ext>
              </a:extLst>
            </p:cNvPr>
            <p:cNvCxnSpPr>
              <a:cxnSpLocks/>
              <a:stCxn id="10" idx="3"/>
              <a:endCxn id="7" idx="1"/>
            </p:cNvCxnSpPr>
            <p:nvPr/>
          </p:nvCxnSpPr>
          <p:spPr bwMode="auto">
            <a:xfrm>
              <a:off x="4204485" y="3605830"/>
              <a:ext cx="498231" cy="7052"/>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Arrow Connector 17">
              <a:extLst>
                <a:ext uri="{FF2B5EF4-FFF2-40B4-BE49-F238E27FC236}">
                  <a16:creationId xmlns:a16="http://schemas.microsoft.com/office/drawing/2014/main" id="{EA7C53F3-A9E7-7214-982B-671BFB930B27}"/>
                </a:ext>
              </a:extLst>
            </p:cNvPr>
            <p:cNvCxnSpPr>
              <a:cxnSpLocks/>
              <a:stCxn id="9" idx="3"/>
              <a:endCxn id="7" idx="1"/>
            </p:cNvCxnSpPr>
            <p:nvPr/>
          </p:nvCxnSpPr>
          <p:spPr bwMode="auto">
            <a:xfrm flipV="1">
              <a:off x="4204485" y="3612882"/>
              <a:ext cx="498231" cy="801286"/>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Arrow Connector 18">
              <a:extLst>
                <a:ext uri="{FF2B5EF4-FFF2-40B4-BE49-F238E27FC236}">
                  <a16:creationId xmlns:a16="http://schemas.microsoft.com/office/drawing/2014/main" id="{6C2F4090-4D04-FC42-CF09-9B12485672F6}"/>
                </a:ext>
              </a:extLst>
            </p:cNvPr>
            <p:cNvCxnSpPr>
              <a:cxnSpLocks/>
              <a:stCxn id="14" idx="1"/>
              <a:endCxn id="8" idx="3"/>
            </p:cNvCxnSpPr>
            <p:nvPr/>
          </p:nvCxnSpPr>
          <p:spPr bwMode="auto">
            <a:xfrm flipH="1">
              <a:off x="7489288" y="2405648"/>
              <a:ext cx="518055" cy="121368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Arrow Connector 19">
              <a:extLst>
                <a:ext uri="{FF2B5EF4-FFF2-40B4-BE49-F238E27FC236}">
                  <a16:creationId xmlns:a16="http://schemas.microsoft.com/office/drawing/2014/main" id="{8F549D46-31E0-EC15-79E9-7A46C75F771D}"/>
                </a:ext>
              </a:extLst>
            </p:cNvPr>
            <p:cNvCxnSpPr>
              <a:cxnSpLocks/>
              <a:stCxn id="13" idx="1"/>
              <a:endCxn id="8" idx="3"/>
            </p:cNvCxnSpPr>
            <p:nvPr/>
          </p:nvCxnSpPr>
          <p:spPr bwMode="auto">
            <a:xfrm flipH="1">
              <a:off x="7489288" y="3230880"/>
              <a:ext cx="511711" cy="388456"/>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Arrow Connector 20">
              <a:extLst>
                <a:ext uri="{FF2B5EF4-FFF2-40B4-BE49-F238E27FC236}">
                  <a16:creationId xmlns:a16="http://schemas.microsoft.com/office/drawing/2014/main" id="{F11920CD-5A9B-9E67-132B-C9E974A195FA}"/>
                </a:ext>
              </a:extLst>
            </p:cNvPr>
            <p:cNvCxnSpPr>
              <a:cxnSpLocks/>
              <a:stCxn id="12" idx="1"/>
              <a:endCxn id="8" idx="3"/>
            </p:cNvCxnSpPr>
            <p:nvPr/>
          </p:nvCxnSpPr>
          <p:spPr bwMode="auto">
            <a:xfrm flipH="1" flipV="1">
              <a:off x="7489288" y="3619337"/>
              <a:ext cx="511711" cy="398641"/>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Arrow Connector 21">
              <a:extLst>
                <a:ext uri="{FF2B5EF4-FFF2-40B4-BE49-F238E27FC236}">
                  <a16:creationId xmlns:a16="http://schemas.microsoft.com/office/drawing/2014/main" id="{FF36B472-3123-C9AF-F128-C7084F80BFB4}"/>
                </a:ext>
              </a:extLst>
            </p:cNvPr>
            <p:cNvCxnSpPr>
              <a:cxnSpLocks/>
              <a:stCxn id="15" idx="1"/>
              <a:endCxn id="8" idx="3"/>
            </p:cNvCxnSpPr>
            <p:nvPr/>
          </p:nvCxnSpPr>
          <p:spPr bwMode="auto">
            <a:xfrm flipH="1" flipV="1">
              <a:off x="7489287" y="3619336"/>
              <a:ext cx="518054" cy="118573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Plus Sign 39">
              <a:extLst>
                <a:ext uri="{FF2B5EF4-FFF2-40B4-BE49-F238E27FC236}">
                  <a16:creationId xmlns:a16="http://schemas.microsoft.com/office/drawing/2014/main" id="{EDFB07B1-2211-F20C-7B42-471FB7B17A5E}"/>
                </a:ext>
              </a:extLst>
            </p:cNvPr>
            <p:cNvSpPr/>
            <p:nvPr/>
          </p:nvSpPr>
          <p:spPr bwMode="auto">
            <a:xfrm>
              <a:off x="8929005" y="2796568"/>
              <a:ext cx="138787" cy="158808"/>
            </a:xfrm>
            <a:prstGeom prst="mathPlus">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a:latin typeface="Times" pitchFamily="18" charset="0"/>
              </a:endParaRPr>
            </a:p>
          </p:txBody>
        </p:sp>
        <p:sp>
          <p:nvSpPr>
            <p:cNvPr id="24" name="Plus Sign 40">
              <a:extLst>
                <a:ext uri="{FF2B5EF4-FFF2-40B4-BE49-F238E27FC236}">
                  <a16:creationId xmlns:a16="http://schemas.microsoft.com/office/drawing/2014/main" id="{98BE86BF-8A37-D983-374D-74F66DC247F5}"/>
                </a:ext>
              </a:extLst>
            </p:cNvPr>
            <p:cNvSpPr/>
            <p:nvPr/>
          </p:nvSpPr>
          <p:spPr bwMode="auto">
            <a:xfrm>
              <a:off x="8930461" y="3487316"/>
              <a:ext cx="138787" cy="158808"/>
            </a:xfrm>
            <a:prstGeom prst="mathPlus">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a:latin typeface="Times" pitchFamily="18" charset="0"/>
              </a:endParaRPr>
            </a:p>
          </p:txBody>
        </p:sp>
        <p:sp>
          <p:nvSpPr>
            <p:cNvPr id="25" name="Minus Sign 41">
              <a:extLst>
                <a:ext uri="{FF2B5EF4-FFF2-40B4-BE49-F238E27FC236}">
                  <a16:creationId xmlns:a16="http://schemas.microsoft.com/office/drawing/2014/main" id="{FA6A487D-5650-CC04-C304-0475ACC4C30A}"/>
                </a:ext>
              </a:extLst>
            </p:cNvPr>
            <p:cNvSpPr/>
            <p:nvPr/>
          </p:nvSpPr>
          <p:spPr bwMode="auto">
            <a:xfrm>
              <a:off x="8898322" y="4409378"/>
              <a:ext cx="193808" cy="116726"/>
            </a:xfrm>
            <a:prstGeom prst="mathMinus">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a:latin typeface="Times" pitchFamily="18" charset="0"/>
              </a:endParaRPr>
            </a:p>
          </p:txBody>
        </p:sp>
        <p:sp>
          <p:nvSpPr>
            <p:cNvPr id="26" name="Plus Sign 31">
              <a:extLst>
                <a:ext uri="{FF2B5EF4-FFF2-40B4-BE49-F238E27FC236}">
                  <a16:creationId xmlns:a16="http://schemas.microsoft.com/office/drawing/2014/main" id="{85F71F4F-2515-D924-BBBE-6AF20B999B67}"/>
                </a:ext>
              </a:extLst>
            </p:cNvPr>
            <p:cNvSpPr/>
            <p:nvPr/>
          </p:nvSpPr>
          <p:spPr bwMode="auto">
            <a:xfrm rot="10800000">
              <a:off x="3144029" y="3125783"/>
              <a:ext cx="138787" cy="158808"/>
            </a:xfrm>
            <a:prstGeom prst="mathPlus">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a:latin typeface="Times" pitchFamily="18" charset="0"/>
              </a:endParaRPr>
            </a:p>
          </p:txBody>
        </p:sp>
        <p:sp>
          <p:nvSpPr>
            <p:cNvPr id="27" name="Plus Sign 32">
              <a:extLst>
                <a:ext uri="{FF2B5EF4-FFF2-40B4-BE49-F238E27FC236}">
                  <a16:creationId xmlns:a16="http://schemas.microsoft.com/office/drawing/2014/main" id="{AD9E4EA0-61B6-72FE-9EAF-BA1376EA0D3F}"/>
                </a:ext>
              </a:extLst>
            </p:cNvPr>
            <p:cNvSpPr/>
            <p:nvPr/>
          </p:nvSpPr>
          <p:spPr bwMode="auto">
            <a:xfrm rot="10800000">
              <a:off x="3160071" y="3939048"/>
              <a:ext cx="138787" cy="158808"/>
            </a:xfrm>
            <a:prstGeom prst="mathPlus">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a:latin typeface="Times" pitchFamily="18" charset="0"/>
              </a:endParaRPr>
            </a:p>
          </p:txBody>
        </p:sp>
      </p:grpSp>
    </p:spTree>
    <p:extLst>
      <p:ext uri="{BB962C8B-B14F-4D97-AF65-F5344CB8AC3E}">
        <p14:creationId xmlns:p14="http://schemas.microsoft.com/office/powerpoint/2010/main" val="16274120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8B1FE8B-CF4C-528B-5CB5-F38052200279}"/>
              </a:ext>
            </a:extLst>
          </p:cNvPr>
          <p:cNvSpPr>
            <a:spLocks noGrp="1"/>
          </p:cNvSpPr>
          <p:nvPr>
            <p:ph type="body" sz="quarter" idx="10"/>
          </p:nvPr>
        </p:nvSpPr>
        <p:spPr>
          <a:xfrm>
            <a:off x="220664" y="457778"/>
            <a:ext cx="11365727" cy="539743"/>
          </a:xfrm>
        </p:spPr>
        <p:txBody>
          <a:bodyPr/>
          <a:lstStyle/>
          <a:p>
            <a:r>
              <a:rPr lang="en-US"/>
              <a:t>Option 3: Median household income of Connecticut residents</a:t>
            </a:r>
          </a:p>
          <a:p>
            <a:endParaRPr lang="en-US"/>
          </a:p>
        </p:txBody>
      </p:sp>
      <p:sp>
        <p:nvSpPr>
          <p:cNvPr id="4" name="Text Placeholder 3">
            <a:extLst>
              <a:ext uri="{FF2B5EF4-FFF2-40B4-BE49-F238E27FC236}">
                <a16:creationId xmlns:a16="http://schemas.microsoft.com/office/drawing/2014/main" id="{08654064-7C47-10F8-65B1-6E0AED378CFE}"/>
              </a:ext>
            </a:extLst>
          </p:cNvPr>
          <p:cNvSpPr>
            <a:spLocks noGrp="1"/>
          </p:cNvSpPr>
          <p:nvPr>
            <p:ph type="body" sz="quarter" idx="12"/>
          </p:nvPr>
        </p:nvSpPr>
        <p:spPr>
          <a:xfrm>
            <a:off x="220663" y="1630737"/>
            <a:ext cx="5394074" cy="4769485"/>
          </a:xfrm>
        </p:spPr>
        <p:txBody>
          <a:bodyPr>
            <a:normAutofit/>
          </a:bodyPr>
          <a:lstStyle/>
          <a:p>
            <a:r>
              <a:rPr lang="en-US" sz="2400" b="1"/>
              <a:t>Household income </a:t>
            </a:r>
            <a:r>
              <a:rPr lang="en-US" sz="2400"/>
              <a:t>is the sum of all payments received by individuals age 15+ in a household, </a:t>
            </a:r>
            <a:r>
              <a:rPr lang="en-US" sz="2400" i="1"/>
              <a:t>even if unrelated</a:t>
            </a:r>
            <a:r>
              <a:rPr lang="en-US" sz="2400"/>
              <a:t>.</a:t>
            </a:r>
          </a:p>
          <a:p>
            <a:pPr lvl="1"/>
            <a:r>
              <a:rPr lang="en-US" sz="2000"/>
              <a:t>Sources of household income include wages, salaries, investment returns, income from estates and trusts, property income, retirement accounts, public assistance, child support or alimony.</a:t>
            </a:r>
          </a:p>
          <a:p>
            <a:r>
              <a:rPr lang="en-US" sz="2400"/>
              <a:t>It is the most </a:t>
            </a:r>
            <a:r>
              <a:rPr lang="en-US" sz="2400" i="1"/>
              <a:t>comprehensive measure of total income </a:t>
            </a:r>
            <a:r>
              <a:rPr lang="en-US" sz="2400"/>
              <a:t>as it includes all sources income</a:t>
            </a:r>
            <a:br>
              <a:rPr lang="en-US" sz="2400"/>
            </a:br>
            <a:r>
              <a:rPr lang="en-US" sz="2400"/>
              <a:t>(not just wages).</a:t>
            </a:r>
          </a:p>
        </p:txBody>
      </p:sp>
      <p:sp>
        <p:nvSpPr>
          <p:cNvPr id="5" name="Text Placeholder 4">
            <a:extLst>
              <a:ext uri="{FF2B5EF4-FFF2-40B4-BE49-F238E27FC236}">
                <a16:creationId xmlns:a16="http://schemas.microsoft.com/office/drawing/2014/main" id="{81096DB9-DF84-B27B-8789-B87A58AF0E4E}"/>
              </a:ext>
            </a:extLst>
          </p:cNvPr>
          <p:cNvSpPr>
            <a:spLocks noGrp="1"/>
          </p:cNvSpPr>
          <p:nvPr>
            <p:ph type="body" sz="quarter" idx="13"/>
          </p:nvPr>
        </p:nvSpPr>
        <p:spPr/>
        <p:txBody>
          <a:bodyPr/>
          <a:lstStyle/>
          <a:p>
            <a:r>
              <a:rPr lang="en-US"/>
              <a:t>Median household income of Connecticut residents</a:t>
            </a:r>
          </a:p>
        </p:txBody>
      </p:sp>
      <p:graphicFrame>
        <p:nvGraphicFramePr>
          <p:cNvPr id="6" name="Content Placeholder 9">
            <a:extLst>
              <a:ext uri="{FF2B5EF4-FFF2-40B4-BE49-F238E27FC236}">
                <a16:creationId xmlns:a16="http://schemas.microsoft.com/office/drawing/2014/main" id="{55462432-F18E-C312-9579-071901EEB49A}"/>
              </a:ext>
            </a:extLst>
          </p:cNvPr>
          <p:cNvGraphicFramePr>
            <a:graphicFrameLocks/>
          </p:cNvGraphicFramePr>
          <p:nvPr>
            <p:extLst>
              <p:ext uri="{D42A27DB-BD31-4B8C-83A1-F6EECF244321}">
                <p14:modId xmlns:p14="http://schemas.microsoft.com/office/powerpoint/2010/main" val="2146684060"/>
              </p:ext>
            </p:extLst>
          </p:nvPr>
        </p:nvGraphicFramePr>
        <p:xfrm>
          <a:off x="5614737" y="1665222"/>
          <a:ext cx="6577262"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298324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D06C15-9521-022E-6D7C-421E26CD27C8}"/>
              </a:ext>
            </a:extLst>
          </p:cNvPr>
          <p:cNvSpPr>
            <a:spLocks noGrp="1"/>
          </p:cNvSpPr>
          <p:nvPr>
            <p:ph type="body" sz="quarter" idx="10"/>
          </p:nvPr>
        </p:nvSpPr>
        <p:spPr>
          <a:xfrm>
            <a:off x="524691" y="457778"/>
            <a:ext cx="10664847" cy="539743"/>
          </a:xfrm>
        </p:spPr>
        <p:txBody>
          <a:bodyPr/>
          <a:lstStyle/>
          <a:p>
            <a:r>
              <a:rPr lang="en-US"/>
              <a:t>Option 4: Average wage of Connecticut workers</a:t>
            </a:r>
          </a:p>
        </p:txBody>
      </p:sp>
      <p:sp>
        <p:nvSpPr>
          <p:cNvPr id="4" name="Text Placeholder 3">
            <a:extLst>
              <a:ext uri="{FF2B5EF4-FFF2-40B4-BE49-F238E27FC236}">
                <a16:creationId xmlns:a16="http://schemas.microsoft.com/office/drawing/2014/main" id="{43B81C04-539D-A127-B690-8556AEA13300}"/>
              </a:ext>
            </a:extLst>
          </p:cNvPr>
          <p:cNvSpPr>
            <a:spLocks noGrp="1"/>
          </p:cNvSpPr>
          <p:nvPr>
            <p:ph type="body" sz="quarter" idx="12"/>
          </p:nvPr>
        </p:nvSpPr>
        <p:spPr>
          <a:xfrm>
            <a:off x="183936" y="1593850"/>
            <a:ext cx="5159245" cy="4435475"/>
          </a:xfrm>
        </p:spPr>
        <p:txBody>
          <a:bodyPr lIns="91440" tIns="45720" rIns="91440" bIns="45720" anchor="t"/>
          <a:lstStyle/>
          <a:p>
            <a:pPr>
              <a:spcAft>
                <a:spcPts val="600"/>
              </a:spcAft>
            </a:pPr>
            <a:r>
              <a:rPr lang="en-US" sz="2400" b="1" dirty="0">
                <a:latin typeface="Poppins"/>
                <a:cs typeface="Poppins"/>
              </a:rPr>
              <a:t>Wage growth </a:t>
            </a:r>
            <a:r>
              <a:rPr lang="en-US" sz="2400" dirty="0">
                <a:latin typeface="Poppins"/>
                <a:cs typeface="Poppins"/>
              </a:rPr>
              <a:t>measures the change in compensation individuals receive for work as an employee or a contractor with an employer. </a:t>
            </a:r>
          </a:p>
          <a:p>
            <a:pPr>
              <a:spcAft>
                <a:spcPts val="600"/>
              </a:spcAft>
            </a:pPr>
            <a:r>
              <a:rPr lang="en-US" sz="2400" dirty="0">
                <a:latin typeface="Poppins"/>
                <a:cs typeface="Poppins"/>
              </a:rPr>
              <a:t>It does not capture income such as capital gains, dividends, rent, or interest.  </a:t>
            </a:r>
          </a:p>
          <a:p>
            <a:r>
              <a:rPr lang="en-US" sz="2400" dirty="0">
                <a:latin typeface="Poppins"/>
                <a:cs typeface="Poppins"/>
              </a:rPr>
              <a:t>Wage growth does not explicitly factor in inflation, although historical wage growth will reflect its impact.</a:t>
            </a:r>
          </a:p>
        </p:txBody>
      </p:sp>
      <p:sp>
        <p:nvSpPr>
          <p:cNvPr id="5" name="Text Placeholder 4">
            <a:extLst>
              <a:ext uri="{FF2B5EF4-FFF2-40B4-BE49-F238E27FC236}">
                <a16:creationId xmlns:a16="http://schemas.microsoft.com/office/drawing/2014/main" id="{8E6E1D6E-EC5B-6B64-2340-8BC2198E1DCA}"/>
              </a:ext>
            </a:extLst>
          </p:cNvPr>
          <p:cNvSpPr>
            <a:spLocks noGrp="1"/>
          </p:cNvSpPr>
          <p:nvPr>
            <p:ph type="body" sz="quarter" idx="13"/>
          </p:nvPr>
        </p:nvSpPr>
        <p:spPr/>
        <p:txBody>
          <a:bodyPr/>
          <a:lstStyle/>
          <a:p>
            <a:r>
              <a:rPr lang="en-US"/>
              <a:t>Average wage of Connecticut workers</a:t>
            </a:r>
          </a:p>
        </p:txBody>
      </p:sp>
      <p:graphicFrame>
        <p:nvGraphicFramePr>
          <p:cNvPr id="9" name="Content Placeholder 9">
            <a:extLst>
              <a:ext uri="{FF2B5EF4-FFF2-40B4-BE49-F238E27FC236}">
                <a16:creationId xmlns:a16="http://schemas.microsoft.com/office/drawing/2014/main" id="{BF00DCAF-5BD4-2B04-0B98-13B74BDF64EF}"/>
              </a:ext>
            </a:extLst>
          </p:cNvPr>
          <p:cNvGraphicFramePr>
            <a:graphicFrameLocks/>
          </p:cNvGraphicFramePr>
          <p:nvPr>
            <p:extLst>
              <p:ext uri="{D42A27DB-BD31-4B8C-83A1-F6EECF244321}">
                <p14:modId xmlns:p14="http://schemas.microsoft.com/office/powerpoint/2010/main" val="3538617890"/>
              </p:ext>
            </p:extLst>
          </p:nvPr>
        </p:nvGraphicFramePr>
        <p:xfrm>
          <a:off x="5636771" y="1665222"/>
          <a:ext cx="6577262"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991761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62ECD-B7FB-5FE7-E824-19CD37B78090}"/>
              </a:ext>
            </a:extLst>
          </p:cNvPr>
          <p:cNvSpPr>
            <a:spLocks noGrp="1"/>
          </p:cNvSpPr>
          <p:nvPr>
            <p:ph type="body" sz="quarter" idx="10"/>
          </p:nvPr>
        </p:nvSpPr>
        <p:spPr>
          <a:xfrm>
            <a:off x="524691" y="457778"/>
            <a:ext cx="10634922" cy="539743"/>
          </a:xfrm>
        </p:spPr>
        <p:txBody>
          <a:bodyPr/>
          <a:lstStyle/>
          <a:p>
            <a:r>
              <a:rPr lang="en-US"/>
              <a:t>Additional Consideration and Three Big Questions </a:t>
            </a:r>
          </a:p>
        </p:txBody>
      </p:sp>
      <p:sp>
        <p:nvSpPr>
          <p:cNvPr id="4" name="Text Placeholder 3">
            <a:extLst>
              <a:ext uri="{FF2B5EF4-FFF2-40B4-BE49-F238E27FC236}">
                <a16:creationId xmlns:a16="http://schemas.microsoft.com/office/drawing/2014/main" id="{850B8B33-4969-77C1-5394-5AB34DC20439}"/>
              </a:ext>
            </a:extLst>
          </p:cNvPr>
          <p:cNvSpPr>
            <a:spLocks noGrp="1"/>
          </p:cNvSpPr>
          <p:nvPr>
            <p:ph type="body" sz="quarter" idx="12"/>
          </p:nvPr>
        </p:nvSpPr>
        <p:spPr/>
        <p:txBody>
          <a:bodyPr/>
          <a:lstStyle/>
          <a:p>
            <a:r>
              <a:rPr lang="en-US"/>
              <a:t>Some Connecticut hospitals have asserted that the future cost growth benchmark value(s) should factor in the costs of delivering care.</a:t>
            </a:r>
          </a:p>
          <a:p>
            <a:endParaRPr lang="en-US"/>
          </a:p>
          <a:p>
            <a:pPr marL="576263" indent="-576263"/>
            <a:r>
              <a:rPr lang="en-US">
                <a:solidFill>
                  <a:srgbClr val="F27124"/>
                </a:solidFill>
              </a:rPr>
              <a:t>Should provider costs be a consideration when determining the benchmark value?  Why or why not?</a:t>
            </a:r>
          </a:p>
          <a:p>
            <a:pPr marL="628650" indent="0">
              <a:buNone/>
            </a:pPr>
            <a:r>
              <a:rPr lang="en-US">
                <a:solidFill>
                  <a:srgbClr val="F27124"/>
                </a:solidFill>
              </a:rPr>
              <a:t>Are there other indicators OHS should consider? Why? </a:t>
            </a:r>
          </a:p>
          <a:p>
            <a:pPr marL="628650" indent="0">
              <a:buNone/>
            </a:pPr>
            <a:r>
              <a:rPr lang="en-US">
                <a:solidFill>
                  <a:srgbClr val="F27124"/>
                </a:solidFill>
              </a:rPr>
              <a:t>To which indicator(s) should OHS tie the 2026-2030 healthcare cost growth benchmark? Why? </a:t>
            </a:r>
          </a:p>
          <a:p>
            <a:pPr marL="0" indent="0">
              <a:buNone/>
            </a:pPr>
            <a:endParaRPr lang="en-US">
              <a:solidFill>
                <a:srgbClr val="F27124"/>
              </a:solidFill>
            </a:endParaRPr>
          </a:p>
          <a:p>
            <a:endParaRPr lang="en-US"/>
          </a:p>
        </p:txBody>
      </p:sp>
      <p:sp>
        <p:nvSpPr>
          <p:cNvPr id="5" name="Text Placeholder 4">
            <a:extLst>
              <a:ext uri="{FF2B5EF4-FFF2-40B4-BE49-F238E27FC236}">
                <a16:creationId xmlns:a16="http://schemas.microsoft.com/office/drawing/2014/main" id="{7F6E15DF-0669-02E4-5F89-06E6B3A18B81}"/>
              </a:ext>
            </a:extLst>
          </p:cNvPr>
          <p:cNvSpPr>
            <a:spLocks noGrp="1"/>
          </p:cNvSpPr>
          <p:nvPr>
            <p:ph type="body" sz="quarter" idx="13"/>
          </p:nvPr>
        </p:nvSpPr>
        <p:spPr/>
        <p:txBody>
          <a:bodyPr/>
          <a:lstStyle/>
          <a:p>
            <a:r>
              <a:rPr lang="en-US"/>
              <a:t>Additional Considerations and Discussion </a:t>
            </a:r>
          </a:p>
          <a:p>
            <a:endParaRPr lang="en-US"/>
          </a:p>
        </p:txBody>
      </p:sp>
      <p:grpSp>
        <p:nvGrpSpPr>
          <p:cNvPr id="8" name="Group 7">
            <a:extLst>
              <a:ext uri="{FF2B5EF4-FFF2-40B4-BE49-F238E27FC236}">
                <a16:creationId xmlns:a16="http://schemas.microsoft.com/office/drawing/2014/main" id="{847F2B76-45B0-25E7-8754-CF6D522F8E9E}"/>
              </a:ext>
            </a:extLst>
          </p:cNvPr>
          <p:cNvGrpSpPr/>
          <p:nvPr/>
        </p:nvGrpSpPr>
        <p:grpSpPr>
          <a:xfrm>
            <a:off x="236339" y="3440948"/>
            <a:ext cx="914400" cy="674914"/>
            <a:chOff x="359229" y="4245429"/>
            <a:chExt cx="914400" cy="674914"/>
          </a:xfrm>
        </p:grpSpPr>
        <p:sp>
          <p:nvSpPr>
            <p:cNvPr id="7" name="Rectangle 6">
              <a:extLst>
                <a:ext uri="{FF2B5EF4-FFF2-40B4-BE49-F238E27FC236}">
                  <a16:creationId xmlns:a16="http://schemas.microsoft.com/office/drawing/2014/main" id="{5E3A1D59-72E2-65D6-3BCE-FB1131B96CE8}"/>
                </a:ext>
              </a:extLst>
            </p:cNvPr>
            <p:cNvSpPr/>
            <p:nvPr/>
          </p:nvSpPr>
          <p:spPr>
            <a:xfrm>
              <a:off x="359229" y="4245429"/>
              <a:ext cx="914400" cy="67491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Chevron arrows with solid fill">
              <a:extLst>
                <a:ext uri="{FF2B5EF4-FFF2-40B4-BE49-F238E27FC236}">
                  <a16:creationId xmlns:a16="http://schemas.microsoft.com/office/drawing/2014/main" id="{20B923A1-BDAA-070E-0D1E-8441B91D81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1644" y="4269195"/>
              <a:ext cx="880745" cy="640080"/>
            </a:xfrm>
            <a:prstGeom prst="rect">
              <a:avLst/>
            </a:prstGeom>
          </p:spPr>
        </p:pic>
      </p:grpSp>
      <p:grpSp>
        <p:nvGrpSpPr>
          <p:cNvPr id="3" name="Group 2">
            <a:extLst>
              <a:ext uri="{FF2B5EF4-FFF2-40B4-BE49-F238E27FC236}">
                <a16:creationId xmlns:a16="http://schemas.microsoft.com/office/drawing/2014/main" id="{41296D39-BE0E-8433-6C90-5C6D482937CF}"/>
              </a:ext>
            </a:extLst>
          </p:cNvPr>
          <p:cNvGrpSpPr/>
          <p:nvPr/>
        </p:nvGrpSpPr>
        <p:grpSpPr>
          <a:xfrm>
            <a:off x="240752" y="4119026"/>
            <a:ext cx="914400" cy="674914"/>
            <a:chOff x="359229" y="4245429"/>
            <a:chExt cx="914400" cy="674914"/>
          </a:xfrm>
        </p:grpSpPr>
        <p:sp>
          <p:nvSpPr>
            <p:cNvPr id="9" name="Rectangle 8">
              <a:extLst>
                <a:ext uri="{FF2B5EF4-FFF2-40B4-BE49-F238E27FC236}">
                  <a16:creationId xmlns:a16="http://schemas.microsoft.com/office/drawing/2014/main" id="{5F41D80E-0256-0A90-677A-67427D95E468}"/>
                </a:ext>
              </a:extLst>
            </p:cNvPr>
            <p:cNvSpPr/>
            <p:nvPr/>
          </p:nvSpPr>
          <p:spPr>
            <a:xfrm>
              <a:off x="359229" y="4245429"/>
              <a:ext cx="914400" cy="67491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Chevron arrows with solid fill">
              <a:extLst>
                <a:ext uri="{FF2B5EF4-FFF2-40B4-BE49-F238E27FC236}">
                  <a16:creationId xmlns:a16="http://schemas.microsoft.com/office/drawing/2014/main" id="{CF399D32-22AE-759A-EAA2-B90ABB4C36D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1644" y="4269195"/>
              <a:ext cx="880745" cy="640080"/>
            </a:xfrm>
            <a:prstGeom prst="rect">
              <a:avLst/>
            </a:prstGeom>
          </p:spPr>
        </p:pic>
      </p:grpSp>
      <p:grpSp>
        <p:nvGrpSpPr>
          <p:cNvPr id="11" name="Group 10">
            <a:extLst>
              <a:ext uri="{FF2B5EF4-FFF2-40B4-BE49-F238E27FC236}">
                <a16:creationId xmlns:a16="http://schemas.microsoft.com/office/drawing/2014/main" id="{3A4F933C-B304-5E77-612A-08FC953815C8}"/>
              </a:ext>
            </a:extLst>
          </p:cNvPr>
          <p:cNvGrpSpPr/>
          <p:nvPr/>
        </p:nvGrpSpPr>
        <p:grpSpPr>
          <a:xfrm>
            <a:off x="252335" y="4806931"/>
            <a:ext cx="914400" cy="674914"/>
            <a:chOff x="359229" y="4245429"/>
            <a:chExt cx="914400" cy="674914"/>
          </a:xfrm>
        </p:grpSpPr>
        <p:sp>
          <p:nvSpPr>
            <p:cNvPr id="12" name="Rectangle 11">
              <a:extLst>
                <a:ext uri="{FF2B5EF4-FFF2-40B4-BE49-F238E27FC236}">
                  <a16:creationId xmlns:a16="http://schemas.microsoft.com/office/drawing/2014/main" id="{D5571A4A-8AAA-DAA6-A6D9-1BACF01D0401}"/>
                </a:ext>
              </a:extLst>
            </p:cNvPr>
            <p:cNvSpPr/>
            <p:nvPr/>
          </p:nvSpPr>
          <p:spPr>
            <a:xfrm>
              <a:off x="359229" y="4245429"/>
              <a:ext cx="914400" cy="67491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Chevron arrows with solid fill">
              <a:extLst>
                <a:ext uri="{FF2B5EF4-FFF2-40B4-BE49-F238E27FC236}">
                  <a16:creationId xmlns:a16="http://schemas.microsoft.com/office/drawing/2014/main" id="{2965D8AB-933B-B403-CFE0-EE4DA97B763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1644" y="4269195"/>
              <a:ext cx="880745" cy="640080"/>
            </a:xfrm>
            <a:prstGeom prst="rect">
              <a:avLst/>
            </a:prstGeom>
          </p:spPr>
        </p:pic>
      </p:grpSp>
    </p:spTree>
    <p:extLst>
      <p:ext uri="{BB962C8B-B14F-4D97-AF65-F5344CB8AC3E}">
        <p14:creationId xmlns:p14="http://schemas.microsoft.com/office/powerpoint/2010/main" val="25835581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1186D8-2705-0BCE-2C5C-224E5918E231}"/>
              </a:ext>
            </a:extLst>
          </p:cNvPr>
          <p:cNvSpPr>
            <a:spLocks noGrp="1"/>
          </p:cNvSpPr>
          <p:nvPr>
            <p:ph type="body" sz="quarter" idx="10"/>
          </p:nvPr>
        </p:nvSpPr>
        <p:spPr>
          <a:xfrm>
            <a:off x="524691" y="457778"/>
            <a:ext cx="11545389" cy="539743"/>
          </a:xfrm>
        </p:spPr>
        <p:txBody>
          <a:bodyPr/>
          <a:lstStyle/>
          <a:p>
            <a:r>
              <a:rPr lang="en-US"/>
              <a:t>Economic Indicators:                                                           Historical and Forecasted Experience</a:t>
            </a:r>
          </a:p>
        </p:txBody>
      </p:sp>
      <p:sp>
        <p:nvSpPr>
          <p:cNvPr id="3" name="Text Placeholder 2">
            <a:extLst>
              <a:ext uri="{FF2B5EF4-FFF2-40B4-BE49-F238E27FC236}">
                <a16:creationId xmlns:a16="http://schemas.microsoft.com/office/drawing/2014/main" id="{62A73EA3-EA11-223B-D802-DA90E1CE1A86}"/>
              </a:ext>
            </a:extLst>
          </p:cNvPr>
          <p:cNvSpPr>
            <a:spLocks noGrp="1"/>
          </p:cNvSpPr>
          <p:nvPr>
            <p:ph type="body" sz="quarter" idx="11"/>
          </p:nvPr>
        </p:nvSpPr>
        <p:spPr>
          <a:xfrm>
            <a:off x="524691" y="1407680"/>
            <a:ext cx="11465379" cy="539743"/>
          </a:xfrm>
        </p:spPr>
        <p:txBody>
          <a:bodyPr/>
          <a:lstStyle/>
          <a:p>
            <a:r>
              <a:rPr lang="en-US"/>
              <a:t>There are differences in economic indicators calculated using historical actual data vs. forecasts.</a:t>
            </a:r>
          </a:p>
          <a:p>
            <a:endParaRPr lang="en-US"/>
          </a:p>
        </p:txBody>
      </p:sp>
      <p:sp>
        <p:nvSpPr>
          <p:cNvPr id="5" name="Text Placeholder 4">
            <a:extLst>
              <a:ext uri="{FF2B5EF4-FFF2-40B4-BE49-F238E27FC236}">
                <a16:creationId xmlns:a16="http://schemas.microsoft.com/office/drawing/2014/main" id="{CC04FA00-0C59-497B-EA9E-C37B63C361E0}"/>
              </a:ext>
            </a:extLst>
          </p:cNvPr>
          <p:cNvSpPr>
            <a:spLocks noGrp="1"/>
          </p:cNvSpPr>
          <p:nvPr>
            <p:ph type="body" sz="quarter" idx="13"/>
          </p:nvPr>
        </p:nvSpPr>
        <p:spPr/>
        <p:txBody>
          <a:bodyPr/>
          <a:lstStyle/>
          <a:p>
            <a:r>
              <a:rPr lang="en-US"/>
              <a:t>Economic Indicators: Historical and Forecasted Experience</a:t>
            </a:r>
          </a:p>
          <a:p>
            <a:endParaRPr lang="en-US"/>
          </a:p>
        </p:txBody>
      </p:sp>
      <p:graphicFrame>
        <p:nvGraphicFramePr>
          <p:cNvPr id="4" name="Table 3">
            <a:extLst>
              <a:ext uri="{FF2B5EF4-FFF2-40B4-BE49-F238E27FC236}">
                <a16:creationId xmlns:a16="http://schemas.microsoft.com/office/drawing/2014/main" id="{9A1D74CC-9CF8-5EB5-017A-02A12C7B5089}"/>
              </a:ext>
            </a:extLst>
          </p:cNvPr>
          <p:cNvGraphicFramePr>
            <a:graphicFrameLocks noGrp="1"/>
          </p:cNvGraphicFramePr>
          <p:nvPr>
            <p:extLst>
              <p:ext uri="{D42A27DB-BD31-4B8C-83A1-F6EECF244321}">
                <p14:modId xmlns:p14="http://schemas.microsoft.com/office/powerpoint/2010/main" val="1088544865"/>
              </p:ext>
            </p:extLst>
          </p:nvPr>
        </p:nvGraphicFramePr>
        <p:xfrm>
          <a:off x="524691" y="2255264"/>
          <a:ext cx="11142618" cy="4028440"/>
        </p:xfrm>
        <a:graphic>
          <a:graphicData uri="http://schemas.openxmlformats.org/drawingml/2006/table">
            <a:tbl>
              <a:tblPr firstRow="1" bandRow="1">
                <a:tableStyleId>{5C22544A-7EE6-4342-B048-85BDC9FD1C3A}</a:tableStyleId>
              </a:tblPr>
              <a:tblGrid>
                <a:gridCol w="5571309">
                  <a:extLst>
                    <a:ext uri="{9D8B030D-6E8A-4147-A177-3AD203B41FA5}">
                      <a16:colId xmlns:a16="http://schemas.microsoft.com/office/drawing/2014/main" val="4058946608"/>
                    </a:ext>
                  </a:extLst>
                </a:gridCol>
                <a:gridCol w="5571309">
                  <a:extLst>
                    <a:ext uri="{9D8B030D-6E8A-4147-A177-3AD203B41FA5}">
                      <a16:colId xmlns:a16="http://schemas.microsoft.com/office/drawing/2014/main" val="2556795814"/>
                    </a:ext>
                  </a:extLst>
                </a:gridCol>
              </a:tblGrid>
              <a:tr h="370840">
                <a:tc>
                  <a:txBody>
                    <a:bodyPr/>
                    <a:lstStyle/>
                    <a:p>
                      <a:r>
                        <a:rPr lang="en-US" sz="1800">
                          <a:latin typeface="Poppins" panose="00000500000000000000" pitchFamily="2" charset="0"/>
                          <a:cs typeface="Poppins" panose="00000500000000000000" pitchFamily="2" charset="0"/>
                        </a:rPr>
                        <a:t>Historical Experience</a:t>
                      </a:r>
                    </a:p>
                  </a:txBody>
                  <a:tcPr/>
                </a:tc>
                <a:tc>
                  <a:txBody>
                    <a:bodyPr/>
                    <a:lstStyle/>
                    <a:p>
                      <a:r>
                        <a:rPr lang="en-US" sz="1800">
                          <a:latin typeface="Poppins" panose="00000500000000000000" pitchFamily="2" charset="0"/>
                          <a:cs typeface="Poppins" panose="00000500000000000000" pitchFamily="2" charset="0"/>
                        </a:rPr>
                        <a:t>Forecasts</a:t>
                      </a:r>
                    </a:p>
                  </a:txBody>
                  <a:tcPr/>
                </a:tc>
                <a:extLst>
                  <a:ext uri="{0D108BD9-81ED-4DB2-BD59-A6C34878D82A}">
                    <a16:rowId xmlns:a16="http://schemas.microsoft.com/office/drawing/2014/main" val="2258446362"/>
                  </a:ext>
                </a:extLst>
              </a:tr>
              <a:tr h="370840">
                <a:tc>
                  <a:txBody>
                    <a:bodyPr/>
                    <a:lstStyle/>
                    <a:p>
                      <a:pPr marL="285750" indent="-285750">
                        <a:spcAft>
                          <a:spcPts val="600"/>
                        </a:spcAft>
                        <a:buFont typeface="Arial" panose="020B0604020202020204" pitchFamily="34" charset="0"/>
                        <a:buChar char="•"/>
                      </a:pPr>
                      <a:r>
                        <a:rPr lang="en-US" sz="1800">
                          <a:latin typeface="Poppins" panose="00000500000000000000" pitchFamily="2" charset="0"/>
                          <a:cs typeface="Poppins" panose="00000500000000000000" pitchFamily="2" charset="0"/>
                        </a:rPr>
                        <a:t>Historical data reflects, to varying degrees, the volatility of year-over-year changes, including booms and busts, e.g., the effects of the pandemic and its aftermath.</a:t>
                      </a:r>
                    </a:p>
                    <a:p>
                      <a:pPr marL="171450" indent="-171450">
                        <a:buFont typeface="Arial" panose="020B0604020202020204" pitchFamily="34" charset="0"/>
                        <a:buChar char="•"/>
                      </a:pPr>
                      <a:endParaRPr lang="en-US" sz="400">
                        <a:latin typeface="Poppins" panose="00000500000000000000" pitchFamily="2" charset="0"/>
                        <a:cs typeface="Poppins" panose="00000500000000000000" pitchFamily="2" charset="0"/>
                      </a:endParaRPr>
                    </a:p>
                    <a:p>
                      <a:pPr marL="285750" indent="-285750">
                        <a:spcAft>
                          <a:spcPts val="600"/>
                        </a:spcAft>
                        <a:buFont typeface="Arial" panose="020B0604020202020204" pitchFamily="34" charset="0"/>
                        <a:buChar char="•"/>
                      </a:pPr>
                      <a:r>
                        <a:rPr lang="en-US" sz="1800">
                          <a:latin typeface="Poppins" panose="00000500000000000000" pitchFamily="2" charset="0"/>
                          <a:cs typeface="Poppins" panose="00000500000000000000" pitchFamily="2" charset="0"/>
                        </a:rPr>
                        <a:t>Historical figures are relatively easy mathematical calculations (straight average growth over prior time periods).</a:t>
                      </a:r>
                    </a:p>
                    <a:p>
                      <a:pPr marL="171450" indent="-171450">
                        <a:buFont typeface="Arial" panose="020B0604020202020204" pitchFamily="34" charset="0"/>
                        <a:buChar char="•"/>
                      </a:pPr>
                      <a:endParaRPr lang="en-US" sz="40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US" sz="1800">
                          <a:latin typeface="Poppins" panose="00000500000000000000" pitchFamily="2" charset="0"/>
                          <a:cs typeface="Poppins" panose="00000500000000000000" pitchFamily="2" charset="0"/>
                        </a:rPr>
                        <a:t>Anomalous events can be addressed through smoothing or by extending the period, but determining the appropriate time period is not always obvious; the decision can have substantive impact.</a:t>
                      </a:r>
                    </a:p>
                  </a:txBody>
                  <a:tcPr/>
                </a:tc>
                <a:tc>
                  <a:txBody>
                    <a:bodyPr/>
                    <a:lstStyle/>
                    <a:p>
                      <a:pPr marL="285750" indent="-285750">
                        <a:spcAft>
                          <a:spcPts val="600"/>
                        </a:spcAft>
                        <a:buFont typeface="Arial" panose="020B0604020202020204" pitchFamily="34" charset="0"/>
                        <a:buChar char="•"/>
                      </a:pPr>
                      <a:r>
                        <a:rPr lang="en-US" sz="1800">
                          <a:latin typeface="Poppins" panose="00000500000000000000" pitchFamily="2" charset="0"/>
                          <a:cs typeface="Poppins" panose="00000500000000000000" pitchFamily="2" charset="0"/>
                        </a:rPr>
                        <a:t>Forecasted data are designed to be predictable, stable figures and are often calculated by government agencies and private firms.</a:t>
                      </a:r>
                    </a:p>
                    <a:p>
                      <a:pPr marL="285750" indent="-285750">
                        <a:spcAft>
                          <a:spcPts val="600"/>
                        </a:spcAft>
                        <a:buFont typeface="Arial" panose="020B0604020202020204" pitchFamily="34" charset="0"/>
                        <a:buChar char="•"/>
                      </a:pPr>
                      <a:r>
                        <a:rPr lang="en-US" sz="1800">
                          <a:latin typeface="Poppins" panose="00000500000000000000" pitchFamily="2" charset="0"/>
                          <a:cs typeface="Poppins" panose="00000500000000000000" pitchFamily="2" charset="0"/>
                        </a:rPr>
                        <a:t>The figures and methods of calculation vary.</a:t>
                      </a:r>
                    </a:p>
                    <a:p>
                      <a:pPr marL="285750" indent="-285750">
                        <a:spcAft>
                          <a:spcPts val="600"/>
                        </a:spcAft>
                        <a:buFont typeface="Arial" panose="020B0604020202020204" pitchFamily="34" charset="0"/>
                        <a:buChar char="•"/>
                      </a:pPr>
                      <a:r>
                        <a:rPr lang="en-US" sz="1800">
                          <a:latin typeface="Poppins" panose="00000500000000000000" pitchFamily="2" charset="0"/>
                          <a:cs typeface="Poppins" panose="00000500000000000000" pitchFamily="2" charset="0"/>
                        </a:rPr>
                        <a:t>Private forecast methodologies are not available for scrutiny and can vary by the philosophy and outlook of the chief economists at each organization.</a:t>
                      </a:r>
                    </a:p>
                    <a:p>
                      <a:pPr marL="285750" indent="-285750">
                        <a:buFont typeface="Arial" panose="020B0604020202020204" pitchFamily="34" charset="0"/>
                        <a:buChar char="•"/>
                      </a:pPr>
                      <a:r>
                        <a:rPr lang="en-US" sz="1800">
                          <a:latin typeface="Poppins" panose="00000500000000000000" pitchFamily="2" charset="0"/>
                          <a:cs typeface="Poppins" panose="00000500000000000000" pitchFamily="2" charset="0"/>
                        </a:rPr>
                        <a:t>They often prove to be inaccurate because economies are volatile over time.</a:t>
                      </a:r>
                    </a:p>
                  </a:txBody>
                  <a:tcPr/>
                </a:tc>
                <a:extLst>
                  <a:ext uri="{0D108BD9-81ED-4DB2-BD59-A6C34878D82A}">
                    <a16:rowId xmlns:a16="http://schemas.microsoft.com/office/drawing/2014/main" val="365905133"/>
                  </a:ext>
                </a:extLst>
              </a:tr>
            </a:tbl>
          </a:graphicData>
        </a:graphic>
      </p:graphicFrame>
    </p:spTree>
    <p:extLst>
      <p:ext uri="{BB962C8B-B14F-4D97-AF65-F5344CB8AC3E}">
        <p14:creationId xmlns:p14="http://schemas.microsoft.com/office/powerpoint/2010/main" val="23421312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2C4C0-FDF6-72BE-A0E2-3C85DDEE7A7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2B2EB72-CA3C-BC00-D6F1-CF162D4C4434}"/>
              </a:ext>
            </a:extLst>
          </p:cNvPr>
          <p:cNvSpPr>
            <a:spLocks noGrp="1"/>
          </p:cNvSpPr>
          <p:nvPr>
            <p:ph type="body" sz="quarter" idx="10"/>
          </p:nvPr>
        </p:nvSpPr>
        <p:spPr/>
        <p:txBody>
          <a:bodyPr/>
          <a:lstStyle/>
          <a:p>
            <a:r>
              <a:rPr lang="en-US"/>
              <a:t>Discussion </a:t>
            </a:r>
          </a:p>
        </p:txBody>
      </p:sp>
      <p:sp>
        <p:nvSpPr>
          <p:cNvPr id="4" name="Text Placeholder 3">
            <a:extLst>
              <a:ext uri="{FF2B5EF4-FFF2-40B4-BE49-F238E27FC236}">
                <a16:creationId xmlns:a16="http://schemas.microsoft.com/office/drawing/2014/main" id="{B5232227-CE55-05E5-2E10-7C75041BC541}"/>
              </a:ext>
            </a:extLst>
          </p:cNvPr>
          <p:cNvSpPr>
            <a:spLocks noGrp="1"/>
          </p:cNvSpPr>
          <p:nvPr>
            <p:ph type="body" sz="quarter" idx="12"/>
          </p:nvPr>
        </p:nvSpPr>
        <p:spPr>
          <a:xfrm>
            <a:off x="525463" y="1593850"/>
            <a:ext cx="11061700" cy="539743"/>
          </a:xfrm>
        </p:spPr>
        <p:txBody>
          <a:bodyPr/>
          <a:lstStyle/>
          <a:p>
            <a:pPr marL="576263" indent="-576263"/>
            <a:r>
              <a:rPr lang="en-US">
                <a:solidFill>
                  <a:srgbClr val="F27124"/>
                </a:solidFill>
              </a:rPr>
              <a:t>Should OHS use historical trends or forecasts? </a:t>
            </a:r>
          </a:p>
          <a:p>
            <a:endParaRPr lang="en-US"/>
          </a:p>
        </p:txBody>
      </p:sp>
      <p:sp>
        <p:nvSpPr>
          <p:cNvPr id="5" name="Text Placeholder 4">
            <a:extLst>
              <a:ext uri="{FF2B5EF4-FFF2-40B4-BE49-F238E27FC236}">
                <a16:creationId xmlns:a16="http://schemas.microsoft.com/office/drawing/2014/main" id="{C6484C5C-CD0C-825C-78A2-9BB9F6898355}"/>
              </a:ext>
            </a:extLst>
          </p:cNvPr>
          <p:cNvSpPr>
            <a:spLocks noGrp="1"/>
          </p:cNvSpPr>
          <p:nvPr>
            <p:ph type="body" sz="quarter" idx="13"/>
          </p:nvPr>
        </p:nvSpPr>
        <p:spPr/>
        <p:txBody>
          <a:bodyPr/>
          <a:lstStyle/>
          <a:p>
            <a:r>
              <a:rPr lang="en-US"/>
              <a:t>Discussion </a:t>
            </a:r>
          </a:p>
        </p:txBody>
      </p:sp>
      <p:grpSp>
        <p:nvGrpSpPr>
          <p:cNvPr id="8" name="Group 7">
            <a:extLst>
              <a:ext uri="{FF2B5EF4-FFF2-40B4-BE49-F238E27FC236}">
                <a16:creationId xmlns:a16="http://schemas.microsoft.com/office/drawing/2014/main" id="{AAFB34A9-0E3F-C99A-66F2-3FC6B71965E9}"/>
              </a:ext>
            </a:extLst>
          </p:cNvPr>
          <p:cNvGrpSpPr/>
          <p:nvPr/>
        </p:nvGrpSpPr>
        <p:grpSpPr>
          <a:xfrm>
            <a:off x="272405" y="1474949"/>
            <a:ext cx="914400" cy="674914"/>
            <a:chOff x="359229" y="4245429"/>
            <a:chExt cx="914400" cy="674914"/>
          </a:xfrm>
        </p:grpSpPr>
        <p:sp>
          <p:nvSpPr>
            <p:cNvPr id="7" name="Rectangle 6">
              <a:extLst>
                <a:ext uri="{FF2B5EF4-FFF2-40B4-BE49-F238E27FC236}">
                  <a16:creationId xmlns:a16="http://schemas.microsoft.com/office/drawing/2014/main" id="{D7151129-24EB-958D-E2B3-BEAE6854A5EB}"/>
                </a:ext>
              </a:extLst>
            </p:cNvPr>
            <p:cNvSpPr/>
            <p:nvPr/>
          </p:nvSpPr>
          <p:spPr>
            <a:xfrm>
              <a:off x="359229" y="4245429"/>
              <a:ext cx="914400" cy="67491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Chevron arrows with solid fill">
              <a:extLst>
                <a:ext uri="{FF2B5EF4-FFF2-40B4-BE49-F238E27FC236}">
                  <a16:creationId xmlns:a16="http://schemas.microsoft.com/office/drawing/2014/main" id="{6E249F6B-4025-5334-D4FD-0F988D2FF04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1644" y="4269195"/>
              <a:ext cx="880745" cy="640080"/>
            </a:xfrm>
            <a:prstGeom prst="rect">
              <a:avLst/>
            </a:prstGeom>
          </p:spPr>
        </p:pic>
      </p:grpSp>
      <p:graphicFrame>
        <p:nvGraphicFramePr>
          <p:cNvPr id="3" name="Table 7">
            <a:extLst>
              <a:ext uri="{FF2B5EF4-FFF2-40B4-BE49-F238E27FC236}">
                <a16:creationId xmlns:a16="http://schemas.microsoft.com/office/drawing/2014/main" id="{2AF0A26F-CE22-E76B-BFB7-A92E1ED47FD2}"/>
              </a:ext>
            </a:extLst>
          </p:cNvPr>
          <p:cNvGraphicFramePr>
            <a:graphicFrameLocks/>
          </p:cNvGraphicFramePr>
          <p:nvPr>
            <p:extLst>
              <p:ext uri="{D42A27DB-BD31-4B8C-83A1-F6EECF244321}">
                <p14:modId xmlns:p14="http://schemas.microsoft.com/office/powerpoint/2010/main" val="2323265002"/>
              </p:ext>
            </p:extLst>
          </p:nvPr>
        </p:nvGraphicFramePr>
        <p:xfrm>
          <a:off x="609601" y="2385142"/>
          <a:ext cx="10972797" cy="2712720"/>
        </p:xfrm>
        <a:graphic>
          <a:graphicData uri="http://schemas.openxmlformats.org/drawingml/2006/table">
            <a:tbl>
              <a:tblPr firstRow="1" bandRow="1">
                <a:tableStyleId>{5A111915-BE36-4E01-A7E5-04B1672EAD32}</a:tableStyleId>
              </a:tblPr>
              <a:tblGrid>
                <a:gridCol w="2324100">
                  <a:extLst>
                    <a:ext uri="{9D8B030D-6E8A-4147-A177-3AD203B41FA5}">
                      <a16:colId xmlns:a16="http://schemas.microsoft.com/office/drawing/2014/main" val="2813036954"/>
                    </a:ext>
                  </a:extLst>
                </a:gridCol>
                <a:gridCol w="4171950">
                  <a:extLst>
                    <a:ext uri="{9D8B030D-6E8A-4147-A177-3AD203B41FA5}">
                      <a16:colId xmlns:a16="http://schemas.microsoft.com/office/drawing/2014/main" val="3960787719"/>
                    </a:ext>
                  </a:extLst>
                </a:gridCol>
                <a:gridCol w="4476747">
                  <a:extLst>
                    <a:ext uri="{9D8B030D-6E8A-4147-A177-3AD203B41FA5}">
                      <a16:colId xmlns:a16="http://schemas.microsoft.com/office/drawing/2014/main" val="3120200489"/>
                    </a:ext>
                  </a:extLst>
                </a:gridCol>
              </a:tblGrid>
              <a:tr h="284182">
                <a:tc>
                  <a:txBody>
                    <a:bodyPr/>
                    <a:lstStyle/>
                    <a:p>
                      <a:endParaRPr lang="en-US" sz="2000">
                        <a:latin typeface="Poppins" panose="00000500000000000000" pitchFamily="2" charset="0"/>
                        <a:cs typeface="Poppins" panose="00000500000000000000" pitchFamily="2" charset="0"/>
                      </a:endParaRPr>
                    </a:p>
                  </a:txBody>
                  <a:tcPr/>
                </a:tc>
                <a:tc>
                  <a:txBody>
                    <a:bodyPr/>
                    <a:lstStyle/>
                    <a:p>
                      <a:pPr algn="ctr"/>
                      <a:r>
                        <a:rPr lang="en-US" sz="2000">
                          <a:latin typeface="Poppins" panose="00000500000000000000" pitchFamily="2" charset="0"/>
                          <a:cs typeface="Poppins" panose="00000500000000000000" pitchFamily="2" charset="0"/>
                        </a:rPr>
                        <a:t>Historical</a:t>
                      </a:r>
                    </a:p>
                  </a:txBody>
                  <a:tcPr/>
                </a:tc>
                <a:tc>
                  <a:txBody>
                    <a:bodyPr/>
                    <a:lstStyle/>
                    <a:p>
                      <a:pPr algn="ctr"/>
                      <a:r>
                        <a:rPr lang="en-US" sz="2000">
                          <a:latin typeface="Poppins" panose="00000500000000000000" pitchFamily="2" charset="0"/>
                          <a:cs typeface="Poppins" panose="00000500000000000000" pitchFamily="2" charset="0"/>
                        </a:rPr>
                        <a:t>Forecasted</a:t>
                      </a:r>
                    </a:p>
                  </a:txBody>
                  <a:tcPr/>
                </a:tc>
                <a:extLst>
                  <a:ext uri="{0D108BD9-81ED-4DB2-BD59-A6C34878D82A}">
                    <a16:rowId xmlns:a16="http://schemas.microsoft.com/office/drawing/2014/main" val="378685800"/>
                  </a:ext>
                </a:extLst>
              </a:tr>
              <a:tr h="370840">
                <a:tc>
                  <a:txBody>
                    <a:bodyPr/>
                    <a:lstStyle/>
                    <a:p>
                      <a:r>
                        <a:rPr lang="en-US" sz="2000" b="1">
                          <a:latin typeface="Poppins" panose="00000500000000000000" pitchFamily="2" charset="0"/>
                          <a:cs typeface="Poppins" panose="00000500000000000000" pitchFamily="2" charset="0"/>
                        </a:rPr>
                        <a:t>Advantages</a:t>
                      </a:r>
                    </a:p>
                  </a:txBody>
                  <a:tcPr/>
                </a:tc>
                <a:tc>
                  <a:txBody>
                    <a:bodyPr/>
                    <a:lstStyle/>
                    <a:p>
                      <a:pPr marL="285750" indent="-285750">
                        <a:buFont typeface="Arial" panose="020B0604020202020204" pitchFamily="34" charset="0"/>
                        <a:buChar char="•"/>
                      </a:pPr>
                      <a:r>
                        <a:rPr lang="en-US" sz="2000">
                          <a:latin typeface="Poppins" panose="00000500000000000000" pitchFamily="2" charset="0"/>
                          <a:cs typeface="Poppins" panose="00000500000000000000" pitchFamily="2" charset="0"/>
                        </a:rPr>
                        <a:t>Easy to calculate.</a:t>
                      </a:r>
                    </a:p>
                    <a:p>
                      <a:pPr marL="285750" indent="-285750">
                        <a:buFont typeface="Arial" panose="020B0604020202020204" pitchFamily="34" charset="0"/>
                        <a:buChar char="•"/>
                      </a:pPr>
                      <a:r>
                        <a:rPr lang="en-US" sz="2000">
                          <a:latin typeface="Poppins" panose="00000500000000000000" pitchFamily="2" charset="0"/>
                          <a:cs typeface="Poppins" panose="00000500000000000000" pitchFamily="2" charset="0"/>
                        </a:rPr>
                        <a:t>Reflects actual experience.</a:t>
                      </a:r>
                    </a:p>
                  </a:txBody>
                  <a:tcPr/>
                </a:tc>
                <a:tc>
                  <a:txBody>
                    <a:bodyPr/>
                    <a:lstStyle/>
                    <a:p>
                      <a:pPr marL="285750" indent="-285750">
                        <a:buFont typeface="Arial" panose="020B0604020202020204" pitchFamily="34" charset="0"/>
                        <a:buChar char="•"/>
                      </a:pPr>
                      <a:r>
                        <a:rPr lang="en-US" sz="2000">
                          <a:latin typeface="Poppins" panose="00000500000000000000" pitchFamily="2" charset="0"/>
                          <a:cs typeface="Poppins" panose="00000500000000000000" pitchFamily="2" charset="0"/>
                        </a:rPr>
                        <a:t>Smooths out historical variability and provides more stability and predictability.</a:t>
                      </a:r>
                    </a:p>
                  </a:txBody>
                  <a:tcPr/>
                </a:tc>
                <a:extLst>
                  <a:ext uri="{0D108BD9-81ED-4DB2-BD59-A6C34878D82A}">
                    <a16:rowId xmlns:a16="http://schemas.microsoft.com/office/drawing/2014/main" val="2301880170"/>
                  </a:ext>
                </a:extLst>
              </a:tr>
              <a:tr h="370840">
                <a:tc>
                  <a:txBody>
                    <a:bodyPr/>
                    <a:lstStyle/>
                    <a:p>
                      <a:r>
                        <a:rPr lang="en-US" sz="2000" b="1">
                          <a:latin typeface="Poppins" panose="00000500000000000000" pitchFamily="2" charset="0"/>
                          <a:cs typeface="Poppins" panose="00000500000000000000" pitchFamily="2" charset="0"/>
                        </a:rPr>
                        <a:t>Disadvantages</a:t>
                      </a:r>
                    </a:p>
                  </a:txBody>
                  <a:tcPr/>
                </a:tc>
                <a:tc>
                  <a:txBody>
                    <a:bodyPr/>
                    <a:lstStyle/>
                    <a:p>
                      <a:pPr marL="285750" indent="-285750">
                        <a:buFont typeface="Arial" panose="020B0604020202020204" pitchFamily="34" charset="0"/>
                        <a:buChar char="•"/>
                      </a:pPr>
                      <a:r>
                        <a:rPr lang="en-US" sz="2000">
                          <a:latin typeface="Poppins" panose="00000500000000000000" pitchFamily="2" charset="0"/>
                          <a:cs typeface="Poppins" panose="00000500000000000000" pitchFamily="2" charset="0"/>
                        </a:rPr>
                        <a:t>Highly variable, reflecting economic booms and busts.</a:t>
                      </a:r>
                    </a:p>
                    <a:p>
                      <a:pPr marL="285750" indent="-285750">
                        <a:buFont typeface="Arial" panose="020B0604020202020204" pitchFamily="34" charset="0"/>
                        <a:buChar char="•"/>
                      </a:pPr>
                      <a:r>
                        <a:rPr lang="en-US" sz="2000">
                          <a:latin typeface="Poppins" panose="00000500000000000000" pitchFamily="2" charset="0"/>
                          <a:cs typeface="Poppins" panose="00000500000000000000" pitchFamily="2" charset="0"/>
                        </a:rPr>
                        <a:t>Unclear rationale for which time period to choose.</a:t>
                      </a:r>
                    </a:p>
                  </a:txBody>
                  <a:tcPr/>
                </a:tc>
                <a:tc>
                  <a:txBody>
                    <a:bodyPr/>
                    <a:lstStyle/>
                    <a:p>
                      <a:pPr marL="285750" indent="-285750">
                        <a:buFont typeface="Arial" panose="020B0604020202020204" pitchFamily="34" charset="0"/>
                        <a:buChar char="•"/>
                      </a:pPr>
                      <a:r>
                        <a:rPr lang="en-US" sz="2000">
                          <a:latin typeface="Poppins" panose="00000500000000000000" pitchFamily="2" charset="0"/>
                          <a:cs typeface="Poppins" panose="00000500000000000000" pitchFamily="2" charset="0"/>
                        </a:rPr>
                        <a:t>Forecasts are predictions and may be incorrect.</a:t>
                      </a:r>
                    </a:p>
                    <a:p>
                      <a:pPr marL="285750" indent="-285750">
                        <a:buFont typeface="Arial" panose="020B0604020202020204" pitchFamily="34" charset="0"/>
                        <a:buChar char="•"/>
                      </a:pPr>
                      <a:r>
                        <a:rPr lang="en-US" sz="2000">
                          <a:latin typeface="Poppins" panose="00000500000000000000" pitchFamily="2" charset="0"/>
                          <a:cs typeface="Poppins" panose="00000500000000000000" pitchFamily="2" charset="0"/>
                        </a:rPr>
                        <a:t>Forecast methodologies may be opaque.</a:t>
                      </a:r>
                    </a:p>
                  </a:txBody>
                  <a:tcPr/>
                </a:tc>
                <a:extLst>
                  <a:ext uri="{0D108BD9-81ED-4DB2-BD59-A6C34878D82A}">
                    <a16:rowId xmlns:a16="http://schemas.microsoft.com/office/drawing/2014/main" val="501045147"/>
                  </a:ext>
                </a:extLst>
              </a:tr>
            </a:tbl>
          </a:graphicData>
        </a:graphic>
      </p:graphicFrame>
      <p:sp>
        <p:nvSpPr>
          <p:cNvPr id="9" name="TextBox 8">
            <a:extLst>
              <a:ext uri="{FF2B5EF4-FFF2-40B4-BE49-F238E27FC236}">
                <a16:creationId xmlns:a16="http://schemas.microsoft.com/office/drawing/2014/main" id="{88199778-9E0D-4B2D-7F82-6F75797BBADE}"/>
              </a:ext>
            </a:extLst>
          </p:cNvPr>
          <p:cNvSpPr txBox="1"/>
          <p:nvPr/>
        </p:nvSpPr>
        <p:spPr>
          <a:xfrm>
            <a:off x="609600" y="5264854"/>
            <a:ext cx="10972797" cy="800219"/>
          </a:xfrm>
          <a:prstGeom prst="rect">
            <a:avLst/>
          </a:prstGeom>
          <a:noFill/>
        </p:spPr>
        <p:txBody>
          <a:bodyPr wrap="square" rtlCol="0">
            <a:spAutoFit/>
          </a:bodyPr>
          <a:lstStyle/>
          <a:p>
            <a:r>
              <a:rPr lang="en-US" sz="1500" u="sng">
                <a:latin typeface="Poppins" panose="00000500000000000000" pitchFamily="2" charset="0"/>
                <a:cs typeface="Poppins" panose="00000500000000000000" pitchFamily="2" charset="0"/>
              </a:rPr>
              <a:t>Note</a:t>
            </a:r>
            <a:r>
              <a:rPr lang="en-US" sz="1500">
                <a:latin typeface="Poppins" panose="00000500000000000000" pitchFamily="2" charset="0"/>
                <a:cs typeface="Poppins" panose="00000500000000000000" pitchFamily="2" charset="0"/>
              </a:rPr>
              <a:t>: During our last meeting one Technical Team member observed that a portion of historical healthcare spending has been wasteful.  We can discuss during our next meeting whether an adjustment should be made to the benchmark value to account for waste.  No other state has made such an adjustment to date</a:t>
            </a:r>
            <a:r>
              <a:rPr lang="en-US" sz="1600">
                <a:latin typeface="Poppins" panose="00000500000000000000" pitchFamily="2" charset="0"/>
                <a:cs typeface="Poppins" panose="00000500000000000000" pitchFamily="2" charset="0"/>
              </a:rPr>
              <a:t>.</a:t>
            </a:r>
          </a:p>
        </p:txBody>
      </p:sp>
    </p:spTree>
    <p:extLst>
      <p:ext uri="{BB962C8B-B14F-4D97-AF65-F5344CB8AC3E}">
        <p14:creationId xmlns:p14="http://schemas.microsoft.com/office/powerpoint/2010/main" val="7834161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A5F018-787D-0970-BF7A-697F1553A55B}"/>
              </a:ext>
            </a:extLst>
          </p:cNvPr>
          <p:cNvSpPr>
            <a:spLocks noGrp="1"/>
          </p:cNvSpPr>
          <p:nvPr>
            <p:ph type="body" sz="quarter" idx="10"/>
          </p:nvPr>
        </p:nvSpPr>
        <p:spPr>
          <a:xfrm>
            <a:off x="642923" y="3051065"/>
            <a:ext cx="10311948" cy="755869"/>
          </a:xfrm>
        </p:spPr>
        <p:txBody>
          <a:bodyPr/>
          <a:lstStyle/>
          <a:p>
            <a:r>
              <a:rPr lang="en-US" b="1">
                <a:latin typeface="Poppins" panose="00000500000000000000" pitchFamily="2" charset="0"/>
                <a:cs typeface="Poppins" panose="00000500000000000000" pitchFamily="2" charset="0"/>
              </a:rPr>
              <a:t>V. Public Comment</a:t>
            </a:r>
            <a:endParaRPr lang="en-US">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7243984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A5F018-787D-0970-BF7A-697F1553A55B}"/>
              </a:ext>
            </a:extLst>
          </p:cNvPr>
          <p:cNvSpPr>
            <a:spLocks noGrp="1"/>
          </p:cNvSpPr>
          <p:nvPr>
            <p:ph type="body" sz="quarter" idx="10"/>
          </p:nvPr>
        </p:nvSpPr>
        <p:spPr>
          <a:xfrm>
            <a:off x="642923" y="3051065"/>
            <a:ext cx="8796045" cy="755869"/>
          </a:xfrm>
        </p:spPr>
        <p:txBody>
          <a:bodyPr/>
          <a:lstStyle/>
          <a:p>
            <a:r>
              <a:rPr lang="en-US">
                <a:latin typeface="Poppins" panose="00000500000000000000" pitchFamily="2" charset="0"/>
                <a:cs typeface="Poppins" panose="00000500000000000000" pitchFamily="2" charset="0"/>
              </a:rPr>
              <a:t>VI. Wrap-Up and Next Steps</a:t>
            </a:r>
          </a:p>
        </p:txBody>
      </p:sp>
    </p:spTree>
    <p:extLst>
      <p:ext uri="{BB962C8B-B14F-4D97-AF65-F5344CB8AC3E}">
        <p14:creationId xmlns:p14="http://schemas.microsoft.com/office/powerpoint/2010/main" val="38944629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B19C82-03EC-9292-996F-098F18BEF4C6}"/>
              </a:ext>
            </a:extLst>
          </p:cNvPr>
          <p:cNvSpPr>
            <a:spLocks noGrp="1"/>
          </p:cNvSpPr>
          <p:nvPr>
            <p:ph type="body" sz="quarter" idx="10"/>
          </p:nvPr>
        </p:nvSpPr>
        <p:spPr>
          <a:xfrm>
            <a:off x="524691" y="457778"/>
            <a:ext cx="10060823" cy="539743"/>
          </a:xfrm>
        </p:spPr>
        <p:txBody>
          <a:bodyPr/>
          <a:lstStyle/>
          <a:p>
            <a:r>
              <a:rPr lang="en-US"/>
              <a:t>Wrap-Up and Next Steps</a:t>
            </a:r>
          </a:p>
        </p:txBody>
      </p:sp>
      <p:sp>
        <p:nvSpPr>
          <p:cNvPr id="4" name="Text Placeholder 3">
            <a:extLst>
              <a:ext uri="{FF2B5EF4-FFF2-40B4-BE49-F238E27FC236}">
                <a16:creationId xmlns:a16="http://schemas.microsoft.com/office/drawing/2014/main" id="{56D624BB-BE40-0C19-1D80-D1895CFDA2A7}"/>
              </a:ext>
            </a:extLst>
          </p:cNvPr>
          <p:cNvSpPr>
            <a:spLocks noGrp="1"/>
          </p:cNvSpPr>
          <p:nvPr>
            <p:ph type="body" sz="quarter" idx="12"/>
          </p:nvPr>
        </p:nvSpPr>
        <p:spPr>
          <a:xfrm>
            <a:off x="525463" y="1593850"/>
            <a:ext cx="11061700" cy="4435475"/>
          </a:xfrm>
        </p:spPr>
        <p:txBody>
          <a:bodyPr lIns="91440" tIns="45720" rIns="91440" bIns="45720" anchor="t"/>
          <a:lstStyle/>
          <a:p>
            <a:r>
              <a:rPr lang="en-US"/>
              <a:t>The next Technical Team meeting is scheduled for December 13, 2024, from 3:00-5:00 pm EST.</a:t>
            </a:r>
          </a:p>
        </p:txBody>
      </p:sp>
      <p:sp>
        <p:nvSpPr>
          <p:cNvPr id="5" name="Text Placeholder 4">
            <a:extLst>
              <a:ext uri="{FF2B5EF4-FFF2-40B4-BE49-F238E27FC236}">
                <a16:creationId xmlns:a16="http://schemas.microsoft.com/office/drawing/2014/main" id="{65907BB0-A71F-3516-04D8-DBC4D158336A}"/>
              </a:ext>
            </a:extLst>
          </p:cNvPr>
          <p:cNvSpPr>
            <a:spLocks noGrp="1"/>
          </p:cNvSpPr>
          <p:nvPr>
            <p:ph type="body" sz="quarter" idx="13"/>
          </p:nvPr>
        </p:nvSpPr>
        <p:spPr>
          <a:xfrm>
            <a:off x="524691" y="6400800"/>
            <a:ext cx="5832904" cy="914400"/>
          </a:xfrm>
        </p:spPr>
        <p:txBody>
          <a:bodyPr/>
          <a:lstStyle/>
          <a:p>
            <a:r>
              <a:rPr lang="en-US"/>
              <a:t>Wrap-Up and Next Steps</a:t>
            </a:r>
          </a:p>
        </p:txBody>
      </p:sp>
    </p:spTree>
    <p:extLst>
      <p:ext uri="{BB962C8B-B14F-4D97-AF65-F5344CB8AC3E}">
        <p14:creationId xmlns:p14="http://schemas.microsoft.com/office/powerpoint/2010/main" val="7559935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A5F018-787D-0970-BF7A-697F1553A55B}"/>
              </a:ext>
            </a:extLst>
          </p:cNvPr>
          <p:cNvSpPr>
            <a:spLocks noGrp="1"/>
          </p:cNvSpPr>
          <p:nvPr>
            <p:ph type="body" sz="quarter" idx="10"/>
          </p:nvPr>
        </p:nvSpPr>
        <p:spPr>
          <a:xfrm>
            <a:off x="642923" y="3051065"/>
            <a:ext cx="7470929" cy="755869"/>
          </a:xfrm>
        </p:spPr>
        <p:txBody>
          <a:bodyPr/>
          <a:lstStyle/>
          <a:p>
            <a:r>
              <a:rPr lang="en-US">
                <a:latin typeface="Poppins" panose="00000500000000000000" pitchFamily="2" charset="0"/>
                <a:cs typeface="Poppins" panose="00000500000000000000" pitchFamily="2" charset="0"/>
              </a:rPr>
              <a:t>VII. Adjourn</a:t>
            </a:r>
          </a:p>
        </p:txBody>
      </p:sp>
    </p:spTree>
    <p:extLst>
      <p:ext uri="{BB962C8B-B14F-4D97-AF65-F5344CB8AC3E}">
        <p14:creationId xmlns:p14="http://schemas.microsoft.com/office/powerpoint/2010/main" val="1305369426"/>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61B0E5C6DBA04CA81FC656A012DF80" ma:contentTypeVersion="8" ma:contentTypeDescription="Create a new document." ma:contentTypeScope="" ma:versionID="cafa68b673f0cfeb2a73bffbce6aff8e">
  <xsd:schema xmlns:xsd="http://www.w3.org/2001/XMLSchema" xmlns:xs="http://www.w3.org/2001/XMLSchema" xmlns:p="http://schemas.microsoft.com/office/2006/metadata/properties" xmlns:ns2="d29a8555-db37-4257-91ea-e6d336cdedf2" xmlns:ns3="506bf040-e6ed-4664-be69-27c2e8b46f03" targetNamespace="http://schemas.microsoft.com/office/2006/metadata/properties" ma:root="true" ma:fieldsID="776710a5cab51c1f7a0cc3a91be280b3" ns2:_="" ns3:_="">
    <xsd:import namespace="d29a8555-db37-4257-91ea-e6d336cdedf2"/>
    <xsd:import namespace="506bf040-e6ed-4664-be69-27c2e8b46f0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9a8555-db37-4257-91ea-e6d336cdedf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06bf040-e6ed-4664-be69-27c2e8b46f0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F9E6C9-DEE8-42F0-8B1D-4851A6044C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9a8555-db37-4257-91ea-e6d336cdedf2"/>
    <ds:schemaRef ds:uri="506bf040-e6ed-4664-be69-27c2e8b46f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DBC81F-3392-4B91-9975-A811F2B85AEE}">
  <ds:schemaRefs>
    <ds:schemaRef ds:uri="http://www.w3.org/XML/1998/namespace"/>
    <ds:schemaRef ds:uri="http://schemas.microsoft.com/office/2006/documentManagement/types"/>
    <ds:schemaRef ds:uri="http://purl.org/dc/elements/1.1/"/>
    <ds:schemaRef ds:uri="http://schemas.openxmlformats.org/package/2006/metadata/core-properties"/>
    <ds:schemaRef ds:uri="http://purl.org/dc/terms/"/>
    <ds:schemaRef ds:uri="http://schemas.microsoft.com/office/2006/metadata/properties"/>
    <ds:schemaRef ds:uri="http://purl.org/dc/dcmitype/"/>
    <ds:schemaRef ds:uri="http://schemas.microsoft.com/office/infopath/2007/PartnerControls"/>
    <ds:schemaRef ds:uri="506bf040-e6ed-4664-be69-27c2e8b46f03"/>
    <ds:schemaRef ds:uri="d29a8555-db37-4257-91ea-e6d336cdedf2"/>
  </ds:schemaRefs>
</ds:datastoreItem>
</file>

<file path=customXml/itemProps3.xml><?xml version="1.0" encoding="utf-8"?>
<ds:datastoreItem xmlns:ds="http://schemas.openxmlformats.org/officeDocument/2006/customXml" ds:itemID="{5A070E70-74F1-4E18-A0A2-A996FEC85D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240</TotalTime>
  <Words>4795</Words>
  <Application>Microsoft Office PowerPoint</Application>
  <PresentationFormat>Widescreen</PresentationFormat>
  <Paragraphs>369</Paragraphs>
  <Slides>42</Slides>
  <Notes>19</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42</vt:i4>
      </vt:variant>
    </vt:vector>
  </HeadingPairs>
  <TitlesOfParts>
    <vt:vector size="56" baseType="lpstr">
      <vt:lpstr>Aptos</vt:lpstr>
      <vt:lpstr>Aptos Display</vt:lpstr>
      <vt:lpstr>Arial</vt:lpstr>
      <vt:lpstr>Book Antiqua</vt:lpstr>
      <vt:lpstr>Calibri</vt:lpstr>
      <vt:lpstr>Cambria</vt:lpstr>
      <vt:lpstr>Courier New</vt:lpstr>
      <vt:lpstr>Now</vt:lpstr>
      <vt:lpstr>Poppins</vt:lpstr>
      <vt:lpstr>Segoe UI</vt:lpstr>
      <vt:lpstr>Symbol</vt:lpstr>
      <vt:lpstr>Times</vt:lpstr>
      <vt:lpstr>Wingdings</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Anthony, Anthony</dc:creator>
  <cp:lastModifiedBy>Reger, Alexander</cp:lastModifiedBy>
  <cp:revision>4</cp:revision>
  <dcterms:created xsi:type="dcterms:W3CDTF">2023-10-10T16:19:34Z</dcterms:created>
  <dcterms:modified xsi:type="dcterms:W3CDTF">2024-11-26T18:51:37Z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0x010100FD61B0E5C6DBA04CA81FC656A012DF80</vt:lpwstr>
  </property>
  <property fmtid="{D5CDD505-2E9C-101B-9397-08002B2CF9AE}" pid="3" name="MediaServiceImageTags">
    <vt:lpwstr/>
  </property>
</Properties>
</file>