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  <p:sldMasterId id="2147483669" r:id="rId2"/>
  </p:sldMasterIdLst>
  <p:notesMasterIdLst>
    <p:notesMasterId r:id="rId25"/>
  </p:notesMasterIdLst>
  <p:sldIdLst>
    <p:sldId id="261" r:id="rId3"/>
    <p:sldId id="2795" r:id="rId4"/>
    <p:sldId id="2796" r:id="rId5"/>
    <p:sldId id="2794" r:id="rId6"/>
    <p:sldId id="2798" r:id="rId7"/>
    <p:sldId id="263" r:id="rId8"/>
    <p:sldId id="2822" r:id="rId9"/>
    <p:sldId id="2824" r:id="rId10"/>
    <p:sldId id="2823" r:id="rId11"/>
    <p:sldId id="2807" r:id="rId12"/>
    <p:sldId id="2808" r:id="rId13"/>
    <p:sldId id="2809" r:id="rId14"/>
    <p:sldId id="2810" r:id="rId15"/>
    <p:sldId id="2821" r:id="rId16"/>
    <p:sldId id="2813" r:id="rId17"/>
    <p:sldId id="2814" r:id="rId18"/>
    <p:sldId id="2815" r:id="rId19"/>
    <p:sldId id="2816" r:id="rId20"/>
    <p:sldId id="2817" r:id="rId21"/>
    <p:sldId id="2818" r:id="rId22"/>
    <p:sldId id="2819" r:id="rId23"/>
    <p:sldId id="2820" r:id="rId24"/>
  </p:sldIdLst>
  <p:sldSz cx="9144000" cy="5143500" type="screen16x9"/>
  <p:notesSz cx="6858000" cy="9144000"/>
  <p:embeddedFontLs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SemiBold" panose="000007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DCF90C-2437-FEF3-8ADC-D8A7AE7B6DBF}" name="Biaggi, Rosa" initials="RB" userId="S::Rosa.Biaggi@ct.gov::974ac75f-6a23-4123-a57c-24310fc164bc" providerId="AD"/>
  <p188:author id="{0FDD3B93-1F9B-C1B5-C240-F1CD0D6AF3F6}" name="Morrissey, Lisa" initials="ML" userId="S::lisa.morrissey@ct.gov::1fff00ef-cd37-42cd-99c1-46ff865d8d6b" providerId="AD"/>
  <p188:author id="{C8B223AD-B6A1-2D63-629C-E23EE5F1BCD0}" name="Ploszaj, Kimberly" initials="KP" userId="S::Kimberly.Ploszaj@ct.gov::67ec47c2-ecdd-4754-9d48-a33edc7bb569" providerId="AD"/>
  <p188:author id="{719D25F4-D06A-975F-237C-2663E8B27D42}" name="Ploszaj, Kimberly" initials="PK" userId="S::kimberly.ploszaj@ct.gov::67ec47c2-ecdd-4754-9d48-a33edc7bb5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0E8"/>
    <a:srgbClr val="003D9C"/>
    <a:srgbClr val="04722F"/>
    <a:srgbClr val="02B346"/>
    <a:srgbClr val="7094F5"/>
    <a:srgbClr val="7094F4"/>
    <a:srgbClr val="92343D"/>
    <a:srgbClr val="D7333D"/>
    <a:srgbClr val="F9A91A"/>
    <a:srgbClr val="F17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32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21F41-E177-55F0-5555-62DCD16F8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8C602-7150-8215-DC4C-D479019396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E9DB69-6DFA-3BF2-485C-91C9C4D44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94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5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PAG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A94F52-EB2B-B93C-5AF1-E5F25B1B56C0}"/>
              </a:ext>
            </a:extLst>
          </p:cNvPr>
          <p:cNvSpPr/>
          <p:nvPr userDrawn="1"/>
        </p:nvSpPr>
        <p:spPr>
          <a:xfrm>
            <a:off x="0" y="-8164"/>
            <a:ext cx="9144000" cy="51435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972041" y="2280056"/>
            <a:ext cx="3632262" cy="567175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28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874072" y="2862288"/>
            <a:ext cx="3876587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solidFill>
                  <a:schemeClr val="bg1"/>
                </a:solidFill>
                <a:latin typeface="+mn-lt"/>
                <a:cs typeface="Poppins" panose="00000500000000000000" pitchFamily="2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7" name="Google Shape;86;p18">
            <a:extLst>
              <a:ext uri="{FF2B5EF4-FFF2-40B4-BE49-F238E27FC236}">
                <a16:creationId xmlns:a16="http://schemas.microsoft.com/office/drawing/2014/main" id="{FB26CCDB-852D-C193-08EA-51D84E08A3D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6041" y="2139089"/>
            <a:ext cx="3222789" cy="829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7;p18">
            <a:extLst>
              <a:ext uri="{FF2B5EF4-FFF2-40B4-BE49-F238E27FC236}">
                <a16:creationId xmlns:a16="http://schemas.microsoft.com/office/drawing/2014/main" id="{A55AE34A-EF13-0F74-EAE5-4B588DA93502}"/>
              </a:ext>
            </a:extLst>
          </p:cNvPr>
          <p:cNvCxnSpPr/>
          <p:nvPr userDrawn="1"/>
        </p:nvCxnSpPr>
        <p:spPr>
          <a:xfrm>
            <a:off x="4539144" y="1904997"/>
            <a:ext cx="0" cy="12975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Table of Conten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13F86C-4F2E-90A3-24CE-FAE6F5494E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3914" y="1028715"/>
            <a:ext cx="4054475" cy="3281362"/>
          </a:xfrm>
        </p:spPr>
        <p:txBody>
          <a:bodyPr>
            <a:normAutofit/>
          </a:bodyPr>
          <a:lstStyle>
            <a:lvl1pPr marL="457200" indent="-342900">
              <a:lnSpc>
                <a:spcPct val="150000"/>
              </a:lnSpc>
              <a:buClr>
                <a:srgbClr val="3371E7"/>
              </a:buClr>
              <a:buSzPct val="100000"/>
              <a:buFont typeface="+mj-lt"/>
              <a:buAutoNum type="arabicPeriod"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rgbClr val="3371E7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3" name="Google Shape;95;p19">
            <a:extLst>
              <a:ext uri="{FF2B5EF4-FFF2-40B4-BE49-F238E27FC236}">
                <a16:creationId xmlns:a16="http://schemas.microsoft.com/office/drawing/2014/main" id="{B9D160B0-497E-04F2-AE76-1042055F0269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Google Shape;104;p20">
            <a:extLst>
              <a:ext uri="{FF2B5EF4-FFF2-40B4-BE49-F238E27FC236}">
                <a16:creationId xmlns:a16="http://schemas.microsoft.com/office/drawing/2014/main" id="{5F876389-FBF8-503E-BBAC-1164163C47FD}"/>
              </a:ext>
            </a:extLst>
          </p:cNvPr>
          <p:cNvSpPr txBox="1"/>
          <p:nvPr userDrawn="1"/>
        </p:nvSpPr>
        <p:spPr>
          <a:xfrm>
            <a:off x="753775" y="1641600"/>
            <a:ext cx="3072600" cy="18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Table of 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3371E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contents</a:t>
            </a:r>
            <a:endParaRPr sz="4000">
              <a:solidFill>
                <a:srgbClr val="3371E7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>
              <a:solidFill>
                <a:srgbClr val="3371E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8788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48A094-969E-48EF-A809-53A4995F59F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68B519F-C49A-345B-0697-A1E2F6CC2D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7244" y="1550535"/>
            <a:ext cx="4742150" cy="1960562"/>
          </a:xfrm>
        </p:spPr>
        <p:txBody>
          <a:bodyPr>
            <a:noAutofit/>
          </a:bodyPr>
          <a:lstStyle>
            <a:lvl1pPr marL="114300" indent="0">
              <a:lnSpc>
                <a:spcPct val="100000"/>
              </a:lnSpc>
              <a:buNone/>
              <a:defRPr sz="4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358162" y="4810169"/>
            <a:ext cx="548700" cy="227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700" b="1">
                <a:solidFill>
                  <a:schemeClr val="bg1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94;p19">
            <a:extLst>
              <a:ext uri="{FF2B5EF4-FFF2-40B4-BE49-F238E27FC236}">
                <a16:creationId xmlns:a16="http://schemas.microsoft.com/office/drawing/2014/main" id="{8E8A1A5E-D989-1B34-B788-06B6BC7E5580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" name="Google Shape;110;p21">
            <a:extLst>
              <a:ext uri="{FF2B5EF4-FFF2-40B4-BE49-F238E27FC236}">
                <a16:creationId xmlns:a16="http://schemas.microsoft.com/office/drawing/2014/main" id="{3C3C8957-8E7B-83FC-230B-3E1D5820D7B1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chemeClr val="lt1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7" name="Google Shape;111;p21">
            <a:extLst>
              <a:ext uri="{FF2B5EF4-FFF2-40B4-BE49-F238E27FC236}">
                <a16:creationId xmlns:a16="http://schemas.microsoft.com/office/drawing/2014/main" id="{9FCF6609-DB3B-1203-E242-DFBE647AEA9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91447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+mn-lt"/>
                <a:cs typeface="Poppins SemiBold" panose="00000700000000000000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+mn-lt"/>
              </a:rPr>
              <a:pPr/>
              <a:t>‹#›</a:t>
            </a:fld>
            <a:endParaRPr lang="en" b="1">
              <a:latin typeface="+mn-lt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+mn-lt"/>
                <a:ea typeface="Poppins SemiBold"/>
                <a:cs typeface="Poppins SemiBold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+mn-lt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PRIM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3726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_Light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29305-520C-444A-B0D2-CCE7E60B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54266"/>
                </a:solidFill>
              </a:defRPr>
            </a:lvl1pPr>
          </a:lstStyle>
          <a:p>
            <a:fld id="{CC9F8154-A81A-4A8D-A425-57E1293BB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0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able/Chart SECONDAR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32757"/>
            <a:ext cx="8520600" cy="2979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200" b="1">
                <a:solidFill>
                  <a:srgbClr val="3370E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US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791943"/>
            <a:ext cx="8520600" cy="3719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171450" lvl="0" indent="-17145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15;p3">
            <a:extLst>
              <a:ext uri="{FF2B5EF4-FFF2-40B4-BE49-F238E27FC236}">
                <a16:creationId xmlns:a16="http://schemas.microsoft.com/office/drawing/2014/main" id="{B15DC82E-BA6E-EAB5-04BD-969EAD7E679C}"/>
              </a:ext>
            </a:extLst>
          </p:cNvPr>
          <p:cNvSpPr txBox="1">
            <a:spLocks/>
          </p:cNvSpPr>
          <p:nvPr userDrawn="1"/>
        </p:nvSpPr>
        <p:spPr>
          <a:xfrm>
            <a:off x="8358162" y="4810169"/>
            <a:ext cx="548700" cy="22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00" b="0" i="0" u="none" strike="noStrike" cap="none">
                <a:solidFill>
                  <a:srgbClr val="3371E7"/>
                </a:solidFill>
                <a:latin typeface="Poppins SemiBold" panose="00000700000000000000" pitchFamily="2" charset="0"/>
                <a:ea typeface="Arial"/>
                <a:cs typeface="Poppins SemiBold" panose="00000700000000000000" pitchFamily="2" charset="0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94;p19">
            <a:extLst>
              <a:ext uri="{FF2B5EF4-FFF2-40B4-BE49-F238E27FC236}">
                <a16:creationId xmlns:a16="http://schemas.microsoft.com/office/drawing/2014/main" id="{1349046C-DD55-90B8-2239-839BA906E1F7}"/>
              </a:ext>
            </a:extLst>
          </p:cNvPr>
          <p:cNvSpPr txBox="1"/>
          <p:nvPr userDrawn="1"/>
        </p:nvSpPr>
        <p:spPr>
          <a:xfrm>
            <a:off x="229900" y="4802249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3371E7"/>
                </a:solidFill>
                <a:latin typeface="Arial" panose="020B0604020202020204" pitchFamily="34" charset="0"/>
                <a:ea typeface="Poppins SemiBold"/>
                <a:cs typeface="Arial" panose="020B0604020202020204" pitchFamily="34" charset="0"/>
                <a:sym typeface="Poppins SemiBold"/>
              </a:rPr>
              <a:t>Connecticut Public Health</a:t>
            </a:r>
            <a:endParaRPr sz="800" b="1">
              <a:solidFill>
                <a:srgbClr val="3371E7"/>
              </a:solidFill>
              <a:latin typeface="Arial" panose="020B0604020202020204" pitchFamily="34" charset="0"/>
              <a:ea typeface="Poppins SemiBold"/>
              <a:cs typeface="Arial" panose="020B0604020202020204" pitchFamily="34" charset="0"/>
              <a:sym typeface="Poppins SemiBold"/>
            </a:endParaRPr>
          </a:p>
        </p:txBody>
      </p:sp>
      <p:cxnSp>
        <p:nvCxnSpPr>
          <p:cNvPr id="4" name="Google Shape;95;p19">
            <a:extLst>
              <a:ext uri="{FF2B5EF4-FFF2-40B4-BE49-F238E27FC236}">
                <a16:creationId xmlns:a16="http://schemas.microsoft.com/office/drawing/2014/main" id="{86BD8646-4DB9-3CB0-E55A-4B9221153448}"/>
              </a:ext>
            </a:extLst>
          </p:cNvPr>
          <p:cNvCxnSpPr/>
          <p:nvPr userDrawn="1"/>
        </p:nvCxnSpPr>
        <p:spPr>
          <a:xfrm rot="10800000">
            <a:off x="318600" y="4766180"/>
            <a:ext cx="85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63692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5" r:id="rId2"/>
    <p:sldLayoutId id="2147483666" r:id="rId3"/>
    <p:sldLayoutId id="2147483650" r:id="rId4"/>
    <p:sldLayoutId id="2147483667" r:id="rId5"/>
    <p:sldLayoutId id="214748367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B8D10-F7D1-63AF-38CE-91AA453E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9D68A-AFD2-8523-14E5-F98196B3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5AF4D-C85B-DA95-993E-A2EEC072F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BAFCAD-17AB-4C47-82DE-A33E6B576C44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DF70F-8C89-1F9D-EEB7-D8B4FB69B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D42C0-0145-DE59-37FA-7C3C53142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351006-C151-47CD-8140-09E45284C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7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gvsig.org/2015/11/06/11gvsig-code-sprint-2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1578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CF0D8A-9627-23BF-042B-F3531C5A6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6232" y="2288162"/>
            <a:ext cx="3632262" cy="567175"/>
          </a:xfrm>
        </p:spPr>
        <p:txBody>
          <a:bodyPr>
            <a:noAutofit/>
          </a:bodyPr>
          <a:lstStyle/>
          <a:p>
            <a:pPr algn="ctr"/>
            <a:r>
              <a:rPr lang="en-US"/>
              <a:t>Key reminders for Community Development </a:t>
            </a:r>
            <a:br>
              <a:rPr lang="en-US"/>
            </a:br>
            <a:r>
              <a:rPr lang="en-US"/>
              <a:t>Block Grant </a:t>
            </a:r>
            <a:br>
              <a:rPr lang="en-US"/>
            </a:br>
            <a:r>
              <a:rPr lang="en-US"/>
              <a:t>funded projects involving lead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E9CD34-EC5D-43E5-B2C8-FEA45CB486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68014" y="3222069"/>
            <a:ext cx="3876587" cy="179199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Kimberly Ploszaj</a:t>
            </a:r>
          </a:p>
          <a:p>
            <a:pPr algn="ctr"/>
            <a:r>
              <a:rPr lang="en-US" dirty="0"/>
              <a:t>Supervising Environmental Analyst</a:t>
            </a:r>
          </a:p>
          <a:p>
            <a:pPr algn="ctr"/>
            <a:r>
              <a:rPr lang="en-US" dirty="0"/>
              <a:t>Lead Hazard Reduction and Control Section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April 1, 2025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09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F036E-ACD1-2CBC-E970-BA7CC37E1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69B64-B3C6-F3D9-6EEB-8379A9651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Presence of </a:t>
            </a:r>
            <a:r>
              <a:rPr lang="en-US" sz="2000" b="1" u="sng" dirty="0"/>
              <a:t>defective</a:t>
            </a:r>
            <a:r>
              <a:rPr lang="en-US" sz="2000" dirty="0"/>
              <a:t> paint</a:t>
            </a:r>
          </a:p>
          <a:p>
            <a:r>
              <a:rPr lang="en-US" sz="2000" dirty="0"/>
              <a:t>Testing of the painted surfaces </a:t>
            </a:r>
            <a:r>
              <a:rPr lang="en-US" sz="2000" b="1" dirty="0"/>
              <a:t>is </a:t>
            </a:r>
            <a:r>
              <a:rPr lang="en-US" sz="2000" dirty="0"/>
              <a:t>required</a:t>
            </a:r>
          </a:p>
          <a:p>
            <a:r>
              <a:rPr lang="en-US" sz="2000" dirty="0"/>
              <a:t>All defective surfaces shall be remediated by a </a:t>
            </a:r>
            <a:r>
              <a:rPr lang="en-US" sz="2000" b="1" u="sng" dirty="0"/>
              <a:t>certified EPA RRP firm</a:t>
            </a:r>
            <a:endParaRPr lang="en-US" sz="2000" dirty="0"/>
          </a:p>
          <a:p>
            <a:r>
              <a:rPr lang="en-US" sz="2000" dirty="0"/>
              <a:t>The RRP firm </a:t>
            </a:r>
            <a:r>
              <a:rPr lang="en-US" sz="2000" b="1" u="sng" dirty="0"/>
              <a:t>shall employ</a:t>
            </a:r>
            <a:r>
              <a:rPr lang="en-US" sz="2000" dirty="0"/>
              <a:t> workers or supervisors who have completed a HUD approved lead-safe work practice course</a:t>
            </a:r>
          </a:p>
          <a:p>
            <a:r>
              <a:rPr lang="en-US" sz="2000" dirty="0"/>
              <a:t>A lead remediation plan </a:t>
            </a:r>
            <a:r>
              <a:rPr lang="en-US" sz="2000" b="1" u="sng" dirty="0"/>
              <a:t>shall</a:t>
            </a:r>
            <a:r>
              <a:rPr lang="en-US" sz="2000" dirty="0"/>
              <a:t> be developed</a:t>
            </a:r>
          </a:p>
          <a:p>
            <a:r>
              <a:rPr lang="en-US" sz="2000" dirty="0"/>
              <a:t>At the completion of the job, a DPH-licensed lead consultant contractor </a:t>
            </a:r>
            <a:r>
              <a:rPr lang="en-US" sz="2000" b="1" u="sng" dirty="0"/>
              <a:t>must</a:t>
            </a:r>
            <a:r>
              <a:rPr lang="en-US" sz="2000" dirty="0"/>
              <a:t> complete clearance dust wipes</a:t>
            </a:r>
          </a:p>
        </p:txBody>
      </p:sp>
    </p:spTree>
    <p:extLst>
      <p:ext uri="{BB962C8B-B14F-4D97-AF65-F5344CB8AC3E}">
        <p14:creationId xmlns:p14="http://schemas.microsoft.com/office/powerpoint/2010/main" val="162165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BE38372D-B122-B6F5-9D70-1B819661D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26" y="354039"/>
            <a:ext cx="3133118" cy="432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0CB429-09D3-8AB4-42F3-3FFA45A10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55" y="354038"/>
            <a:ext cx="2753915" cy="432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01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01804D-7919-14D1-9B63-3C4B870B3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765" y="0"/>
            <a:ext cx="6377471" cy="467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1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B39661-8A6B-62A8-5B0D-65FB545D0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377" y="0"/>
            <a:ext cx="6921246" cy="4711304"/>
          </a:xfrm>
          <a:prstGeom prst="rect">
            <a:avLst/>
          </a:prstGeom>
        </p:spPr>
      </p:pic>
      <p:sp>
        <p:nvSpPr>
          <p:cNvPr id="5" name="Striped Right Arrow 4">
            <a:extLst>
              <a:ext uri="{FF2B5EF4-FFF2-40B4-BE49-F238E27FC236}">
                <a16:creationId xmlns:a16="http://schemas.microsoft.com/office/drawing/2014/main" id="{1C446FED-C3D2-C96B-8910-A77C868C1EAD}"/>
              </a:ext>
            </a:extLst>
          </p:cNvPr>
          <p:cNvSpPr/>
          <p:nvPr/>
        </p:nvSpPr>
        <p:spPr>
          <a:xfrm>
            <a:off x="1522958" y="93305"/>
            <a:ext cx="613751" cy="264245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889839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46A7C-4144-5D86-E45A-7DA50DF64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81035A-5415-C4C0-6B60-E8F8D0C904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0925" y="1591469"/>
            <a:ext cx="4742150" cy="1960562"/>
          </a:xfrm>
        </p:spPr>
        <p:txBody>
          <a:bodyPr/>
          <a:lstStyle/>
          <a:p>
            <a:r>
              <a:rPr lang="en-US" dirty="0"/>
              <a:t>Lead </a:t>
            </a:r>
          </a:p>
          <a:p>
            <a:r>
              <a:rPr lang="en-US" dirty="0"/>
              <a:t>Abatement</a:t>
            </a:r>
          </a:p>
        </p:txBody>
      </p:sp>
    </p:spTree>
    <p:extLst>
      <p:ext uri="{BB962C8B-B14F-4D97-AF65-F5344CB8AC3E}">
        <p14:creationId xmlns:p14="http://schemas.microsoft.com/office/powerpoint/2010/main" val="3649627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86D7-453C-E090-95C8-1F9BA744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24CBE-31B4-1C23-AC50-C12951DE0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child &lt; 6 years of age resides at the property and there is defective lead paint = </a:t>
            </a:r>
            <a:r>
              <a:rPr lang="en-US" sz="2000" b="1" u="sng" dirty="0"/>
              <a:t>a comprehensive lead inspection is required</a:t>
            </a:r>
            <a:r>
              <a:rPr lang="en-US" sz="2000" dirty="0"/>
              <a:t>.</a:t>
            </a:r>
          </a:p>
          <a:p>
            <a:r>
              <a:rPr lang="en-US" sz="2000" dirty="0"/>
              <a:t>The comprehensive lead inspection </a:t>
            </a:r>
            <a:r>
              <a:rPr lang="en-US" sz="2000" b="1" u="sng" dirty="0"/>
              <a:t>will identify all lead hazards</a:t>
            </a:r>
            <a:r>
              <a:rPr lang="en-US" sz="2000" dirty="0"/>
              <a:t> in paint, dust, water and soil</a:t>
            </a:r>
          </a:p>
          <a:p>
            <a:r>
              <a:rPr lang="en-US" sz="2000" dirty="0"/>
              <a:t>All lead hazards </a:t>
            </a:r>
            <a:r>
              <a:rPr lang="en-US" sz="2000" b="1" u="sng" dirty="0"/>
              <a:t>shall</a:t>
            </a:r>
            <a:r>
              <a:rPr lang="en-US" sz="2000" b="1" dirty="0"/>
              <a:t> </a:t>
            </a:r>
            <a:r>
              <a:rPr lang="en-US" sz="2000" dirty="0"/>
              <a:t>be abated</a:t>
            </a:r>
          </a:p>
          <a:p>
            <a:r>
              <a:rPr lang="en-US" sz="2000" dirty="0"/>
              <a:t>All intact leaded surfaces </a:t>
            </a:r>
            <a:r>
              <a:rPr lang="en-US" sz="2000" b="1" u="sng" dirty="0"/>
              <a:t>shall</a:t>
            </a:r>
            <a:r>
              <a:rPr lang="en-US" sz="2000" dirty="0"/>
              <a:t> be placed on a management plan</a:t>
            </a:r>
          </a:p>
          <a:p>
            <a:r>
              <a:rPr lang="en-US" sz="2000" dirty="0"/>
              <a:t>A lead abatement plan or a lead management plan </a:t>
            </a:r>
            <a:r>
              <a:rPr lang="en-US" sz="2000" b="1" u="sng" dirty="0"/>
              <a:t>shall</a:t>
            </a:r>
            <a:r>
              <a:rPr lang="en-US" sz="2000" dirty="0"/>
              <a:t> be developed by a DPH-licensed lead consultant contractor</a:t>
            </a:r>
          </a:p>
        </p:txBody>
      </p:sp>
    </p:spTree>
    <p:extLst>
      <p:ext uri="{BB962C8B-B14F-4D97-AF65-F5344CB8AC3E}">
        <p14:creationId xmlns:p14="http://schemas.microsoft.com/office/powerpoint/2010/main" val="2718738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86D7-453C-E090-95C8-1F9BA7448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24CBE-31B4-1C23-AC50-C12951DE0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lead abatement plan </a:t>
            </a:r>
            <a:r>
              <a:rPr lang="en-US" sz="2000" b="1" u="sng" dirty="0"/>
              <a:t>shall</a:t>
            </a:r>
            <a:r>
              <a:rPr lang="en-US" sz="2000" dirty="0"/>
              <a:t> be approved by the local health department </a:t>
            </a:r>
            <a:r>
              <a:rPr lang="en-US" sz="2000" b="1" i="1" dirty="0"/>
              <a:t>before</a:t>
            </a:r>
            <a:r>
              <a:rPr lang="en-US" sz="2000" dirty="0"/>
              <a:t> any work can begin.</a:t>
            </a:r>
          </a:p>
          <a:p>
            <a:r>
              <a:rPr lang="en-US" sz="2000" dirty="0"/>
              <a:t>All abatement work </a:t>
            </a:r>
            <a:r>
              <a:rPr lang="en-US" sz="2000" b="1" u="sng" dirty="0"/>
              <a:t>shall</a:t>
            </a:r>
            <a:r>
              <a:rPr lang="en-US" sz="2000" dirty="0"/>
              <a:t> be performed by a DPH-licensed lead abatement contractor that </a:t>
            </a:r>
            <a:r>
              <a:rPr lang="en-US" sz="2000" b="1" u="sng" dirty="0"/>
              <a:t>employs</a:t>
            </a:r>
            <a:r>
              <a:rPr lang="en-US" sz="2000" dirty="0"/>
              <a:t> certified lead abatement supervisors and workers.</a:t>
            </a:r>
          </a:p>
          <a:p>
            <a:r>
              <a:rPr lang="en-US" sz="2000" dirty="0"/>
              <a:t>At the completion of the job, a DPH-licensed lead consultant </a:t>
            </a:r>
            <a:r>
              <a:rPr lang="en-US" sz="2000" b="1" u="sng" dirty="0"/>
              <a:t>shall</a:t>
            </a:r>
            <a:r>
              <a:rPr lang="en-US" sz="2000" dirty="0"/>
              <a:t> complete clearance dust wipes.</a:t>
            </a:r>
          </a:p>
        </p:txBody>
      </p:sp>
    </p:spTree>
    <p:extLst>
      <p:ext uri="{BB962C8B-B14F-4D97-AF65-F5344CB8AC3E}">
        <p14:creationId xmlns:p14="http://schemas.microsoft.com/office/powerpoint/2010/main" val="307383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2A9E85-0450-0FF9-21FE-934F46F1A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51" y="65314"/>
            <a:ext cx="6988898" cy="4550809"/>
          </a:xfrm>
          <a:prstGeom prst="rect">
            <a:avLst/>
          </a:prstGeom>
        </p:spPr>
      </p:pic>
      <p:sp>
        <p:nvSpPr>
          <p:cNvPr id="5" name="Striped Right Arrow 3">
            <a:extLst>
              <a:ext uri="{FF2B5EF4-FFF2-40B4-BE49-F238E27FC236}">
                <a16:creationId xmlns:a16="http://schemas.microsoft.com/office/drawing/2014/main" id="{9ECC907A-A06C-F670-7270-E1D3E41EE3E6}"/>
              </a:ext>
            </a:extLst>
          </p:cNvPr>
          <p:cNvSpPr/>
          <p:nvPr/>
        </p:nvSpPr>
        <p:spPr>
          <a:xfrm>
            <a:off x="2066836" y="184055"/>
            <a:ext cx="723018" cy="343322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9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0A7382-D4F2-7232-A51C-4A9785FF6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731" y="0"/>
            <a:ext cx="5966993" cy="476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16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661FD-8AE5-A53E-485B-5A9056848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/>
              <a:t>Remember to…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425D2-F7FB-CB6B-70C0-604FF155B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Use the pre-checklists.</a:t>
            </a:r>
          </a:p>
          <a:p>
            <a:r>
              <a:rPr lang="en-US" sz="2000" dirty="0"/>
              <a:t>Know the difference between lead remediation and lead abatement.</a:t>
            </a:r>
          </a:p>
          <a:p>
            <a:r>
              <a:rPr lang="en-US" sz="2000" dirty="0"/>
              <a:t>Involved DPH-licensed practitioners and the local health department when lead abatement is required.</a:t>
            </a:r>
          </a:p>
          <a:p>
            <a:r>
              <a:rPr lang="en-US" sz="2000" dirty="0"/>
              <a:t>Seek approval for work order changes, for lead abatement projects, from the local health department.</a:t>
            </a:r>
          </a:p>
          <a:p>
            <a:r>
              <a:rPr lang="en-US" sz="2000" dirty="0"/>
              <a:t>Ensure clearance dust wipes are collected at the end of lead remediation and abatement work.</a:t>
            </a:r>
          </a:p>
        </p:txBody>
      </p:sp>
    </p:spTree>
    <p:extLst>
      <p:ext uri="{BB962C8B-B14F-4D97-AF65-F5344CB8AC3E}">
        <p14:creationId xmlns:p14="http://schemas.microsoft.com/office/powerpoint/2010/main" val="2413478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7AEF4AA-05EA-FC07-2EFA-B46F83DBE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57" y="816291"/>
            <a:ext cx="2633189" cy="3510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0AF9D3-2EBB-7A10-3001-98C90EC92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41" y="1204532"/>
            <a:ext cx="3378318" cy="265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F0AC4162-6FC3-254B-A52A-58DD8EA79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44" y="774174"/>
            <a:ext cx="2633999" cy="351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131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99DD6-3719-E7B5-FB35-9AA9A85A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/>
              <a:t>When in doubt…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20A50-948D-67EA-BA2B-B90188A6D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r>
              <a:rPr lang="en-US" sz="2000"/>
              <a:t>DPH has authority to take action for any lead abatement violations,     </a:t>
            </a:r>
            <a:r>
              <a:rPr lang="en-US" sz="2000" b="1"/>
              <a:t>860-509-7299</a:t>
            </a:r>
          </a:p>
          <a:p>
            <a:r>
              <a:rPr lang="en-US" sz="2000"/>
              <a:t>EPA has authority to take action for any lead RRP violation,               </a:t>
            </a:r>
            <a:r>
              <a:rPr lang="en-US" sz="2000" b="1"/>
              <a:t>617-918-1111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712027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E962-8872-4416-6FCF-11F9A33AD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/>
              <a:t>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C91339-6790-7904-6F02-627287B2C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791" y="1026280"/>
            <a:ext cx="6468417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84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ith different colored icons&#10;&#10;Description automatically generated">
            <a:extLst>
              <a:ext uri="{FF2B5EF4-FFF2-40B4-BE49-F238E27FC236}">
                <a16:creationId xmlns:a16="http://schemas.microsoft.com/office/drawing/2014/main" id="{3177E006-63CD-4075-3291-518C8B633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64780" y="2556583"/>
            <a:ext cx="3269536" cy="2163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460C3-1E29-B2B2-3872-0540E07A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80802"/>
            <a:ext cx="8520600" cy="297925"/>
          </a:xfrm>
        </p:spPr>
        <p:txBody>
          <a:bodyPr>
            <a:noAutofit/>
          </a:bodyPr>
          <a:lstStyle/>
          <a:p>
            <a:r>
              <a:rPr lang="en-US" sz="2000" dirty="0">
                <a:cs typeface="Poppins SemiBold"/>
              </a:rPr>
              <a:t>Lead Hazard Control and Reduction </a:t>
            </a:r>
            <a:r>
              <a:rPr lang="en-US" sz="2000">
                <a:cs typeface="Poppins SemiBold"/>
              </a:rPr>
              <a:t>Unit contact </a:t>
            </a:r>
            <a:r>
              <a:rPr lang="en-US" sz="2000" dirty="0">
                <a:cs typeface="Poppins SemiBold"/>
              </a:rPr>
              <a:t>information: </a:t>
            </a:r>
            <a:endParaRPr lang="en-US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31F1C-5676-A23F-AF0B-EC92561B5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677" y="923590"/>
            <a:ext cx="6499484" cy="2875537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endParaRPr lang="en-US" sz="2000" dirty="0">
              <a:cs typeface="Poppins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2000" dirty="0">
                <a:cs typeface="Poppins"/>
              </a:rPr>
              <a:t>For technical assistance please contact:</a:t>
            </a:r>
            <a:endParaRPr lang="en-US" sz="2000" dirty="0"/>
          </a:p>
          <a:p>
            <a:pPr marL="0" indent="0">
              <a:lnSpc>
                <a:spcPct val="200000"/>
              </a:lnSpc>
              <a:buNone/>
            </a:pPr>
            <a:r>
              <a:rPr lang="en-US" sz="2000" dirty="0">
                <a:cs typeface="Poppins"/>
              </a:rPr>
              <a:t>(860) 509-7299</a:t>
            </a:r>
          </a:p>
        </p:txBody>
      </p:sp>
    </p:spTree>
    <p:extLst>
      <p:ext uri="{BB962C8B-B14F-4D97-AF65-F5344CB8AC3E}">
        <p14:creationId xmlns:p14="http://schemas.microsoft.com/office/powerpoint/2010/main" val="3158255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3CA3333-C534-B80E-88A4-48193279A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006" y="118146"/>
            <a:ext cx="3430515" cy="457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149CDF02-CB06-BE21-1947-043E5F44D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9" y="118146"/>
            <a:ext cx="2928825" cy="457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70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queen&#10;&#10;AI-generated content may be incorrect.">
            <a:extLst>
              <a:ext uri="{FF2B5EF4-FFF2-40B4-BE49-F238E27FC236}">
                <a16:creationId xmlns:a16="http://schemas.microsoft.com/office/drawing/2014/main" id="{CA300380-7939-26E3-AE0A-D1C726CC9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16319" y="275436"/>
            <a:ext cx="4331369" cy="433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3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BEC42-E52E-ACEB-974F-A4C92E2D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/>
              <a:t>Phase in actions at lower blood lead levels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A22A8E-763C-98BF-D639-57FD48434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073411"/>
              </p:ext>
            </p:extLst>
          </p:nvPr>
        </p:nvGraphicFramePr>
        <p:xfrm>
          <a:off x="1140691" y="1279117"/>
          <a:ext cx="6862618" cy="1998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1309">
                  <a:extLst>
                    <a:ext uri="{9D8B030D-6E8A-4147-A177-3AD203B41FA5}">
                      <a16:colId xmlns:a16="http://schemas.microsoft.com/office/drawing/2014/main" val="2561139186"/>
                    </a:ext>
                  </a:extLst>
                </a:gridCol>
                <a:gridCol w="3431309">
                  <a:extLst>
                    <a:ext uri="{9D8B030D-6E8A-4147-A177-3AD203B41FA5}">
                      <a16:colId xmlns:a16="http://schemas.microsoft.com/office/drawing/2014/main" val="918822005"/>
                    </a:ext>
                  </a:extLst>
                </a:gridCol>
              </a:tblGrid>
              <a:tr h="999259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  <a:p>
                      <a:pPr algn="ctr"/>
                      <a:r>
                        <a:rPr lang="en-US"/>
                        <a:t>Time effective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  <a:p>
                      <a:pPr algn="ctr"/>
                      <a:r>
                        <a:rPr lang="en-US"/>
                        <a:t>Epidemiological Investigation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581509"/>
                  </a:ext>
                </a:extLst>
              </a:tr>
              <a:tr h="9992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January 1,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≥ 5 µg/dL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283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69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le 2"/>
          <p:cNvSpPr txBox="1">
            <a:spLocks noGrp="1"/>
          </p:cNvSpPr>
          <p:nvPr>
            <p:ph type="title"/>
          </p:nvPr>
        </p:nvSpPr>
        <p:spPr>
          <a:xfrm>
            <a:off x="935254" y="672649"/>
            <a:ext cx="7380071" cy="4921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0"/>
            </a:lvl1pPr>
          </a:lstStyle>
          <a:p>
            <a:r>
              <a:rPr lang="en-US" sz="1800" dirty="0"/>
              <a:t>Updated Lead Dust Hazard Levels &amp; Lead Dust Clearance Levels</a:t>
            </a:r>
          </a:p>
        </p:txBody>
      </p:sp>
      <p:sp>
        <p:nvSpPr>
          <p:cNvPr id="186" name="Slide Number Placeholder 1"/>
          <p:cNvSpPr txBox="1">
            <a:spLocks noGrp="1"/>
          </p:cNvSpPr>
          <p:nvPr>
            <p:ph type="sldNum" sz="quarter" idx="2"/>
          </p:nvPr>
        </p:nvSpPr>
        <p:spPr>
          <a:xfrm>
            <a:off x="10911096" y="6410707"/>
            <a:ext cx="273656" cy="264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757575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F214FC-3520-4583-4119-4E36A03D310E}"/>
              </a:ext>
            </a:extLst>
          </p:cNvPr>
          <p:cNvGraphicFramePr>
            <a:graphicFrameLocks noGrp="1"/>
          </p:cNvGraphicFramePr>
          <p:nvPr/>
        </p:nvGraphicFramePr>
        <p:xfrm>
          <a:off x="935253" y="1329401"/>
          <a:ext cx="7273495" cy="31573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62940">
                  <a:extLst>
                    <a:ext uri="{9D8B030D-6E8A-4147-A177-3AD203B41FA5}">
                      <a16:colId xmlns:a16="http://schemas.microsoft.com/office/drawing/2014/main" val="796510826"/>
                    </a:ext>
                  </a:extLst>
                </a:gridCol>
                <a:gridCol w="1616482">
                  <a:extLst>
                    <a:ext uri="{9D8B030D-6E8A-4147-A177-3AD203B41FA5}">
                      <a16:colId xmlns:a16="http://schemas.microsoft.com/office/drawing/2014/main" val="2113179744"/>
                    </a:ext>
                  </a:extLst>
                </a:gridCol>
                <a:gridCol w="1698722">
                  <a:extLst>
                    <a:ext uri="{9D8B030D-6E8A-4147-A177-3AD203B41FA5}">
                      <a16:colId xmlns:a16="http://schemas.microsoft.com/office/drawing/2014/main" val="4091446416"/>
                    </a:ext>
                  </a:extLst>
                </a:gridCol>
                <a:gridCol w="1695351">
                  <a:extLst>
                    <a:ext uri="{9D8B030D-6E8A-4147-A177-3AD203B41FA5}">
                      <a16:colId xmlns:a16="http://schemas.microsoft.com/office/drawing/2014/main" val="430815179"/>
                    </a:ext>
                  </a:extLst>
                </a:gridCol>
              </a:tblGrid>
              <a:tr h="2642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92785" algn="ctr"/>
                        </a:tabLs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Sill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335706237"/>
                  </a:ext>
                </a:extLst>
              </a:tr>
              <a:tr h="12929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Assessment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Dust Hazards Standards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reportable level 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(was 40 µg/ft</a:t>
                      </a:r>
                      <a:r>
                        <a:rPr lang="en-US" sz="15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reportable level 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(was 250 µg/ft</a:t>
                      </a:r>
                      <a:r>
                        <a:rPr lang="en-US" sz="15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reportable level 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428329337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Post-Abatement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Clearance Dust Standards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 µg/ft</a:t>
                      </a:r>
                      <a:r>
                        <a:rPr lang="en-US" sz="1500" baseline="30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(was 10 µg/ft</a:t>
                      </a:r>
                      <a:r>
                        <a:rPr lang="en-US" sz="15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40 µg/ft</a:t>
                      </a:r>
                      <a:r>
                        <a:rPr lang="en-US" sz="1500" baseline="30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(was 100 µg/ft</a:t>
                      </a:r>
                      <a:r>
                        <a:rPr lang="en-US" sz="15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100 µg/ft</a:t>
                      </a:r>
                      <a:r>
                        <a:rPr lang="en-US" sz="1500" baseline="30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(was 400 µg/ft</a:t>
                      </a:r>
                      <a:r>
                        <a:rPr lang="en-US" sz="15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9505132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8E26F-6FC0-A05B-F926-822277D2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2CC99-DB92-657D-7FD1-17E681A7A2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017" y="1098242"/>
            <a:ext cx="7713961" cy="3139520"/>
          </a:xfrm>
        </p:spPr>
        <p:txBody>
          <a:bodyPr/>
          <a:lstStyle/>
          <a:p>
            <a:pPr algn="ctr"/>
            <a:r>
              <a:rPr lang="en-US" dirty="0"/>
              <a:t>Lead Remediation </a:t>
            </a:r>
          </a:p>
          <a:p>
            <a:pPr algn="ctr"/>
            <a:r>
              <a:rPr lang="en-US" dirty="0"/>
              <a:t>vs. </a:t>
            </a:r>
          </a:p>
          <a:p>
            <a:pPr algn="ctr"/>
            <a:r>
              <a:rPr lang="en-US" dirty="0"/>
              <a:t>Lead Abatement </a:t>
            </a:r>
          </a:p>
        </p:txBody>
      </p:sp>
    </p:spTree>
    <p:extLst>
      <p:ext uri="{BB962C8B-B14F-4D97-AF65-F5344CB8AC3E}">
        <p14:creationId xmlns:p14="http://schemas.microsoft.com/office/powerpoint/2010/main" val="988482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2A58-F88B-D8CE-395F-7F55DBCA4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05702-76D7-E1A2-50AB-A38F44B1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Lead Remediation vs. Lead Abatement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B0455-6E87-D379-DCAB-51568ABFE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94394"/>
            <a:ext cx="8520600" cy="41113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3370E8"/>
                </a:solidFill>
              </a:rPr>
              <a:t>Lead Remediation</a:t>
            </a:r>
            <a:r>
              <a:rPr lang="en-US" sz="2000" dirty="0"/>
              <a:t> is the process of reducing lead-related hazards by using methods such as paint stabilization.  These activities do not trigger CT lead-related regulations.  The work must be performed by an EPA RRP certified firm, employing staff trained in lead-safe work practices.  Clearance dust wipes must be conducted at the completion of the job – per HUD. 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3370E8"/>
                </a:solidFill>
              </a:rPr>
              <a:t>Lead Abatement</a:t>
            </a:r>
            <a:r>
              <a:rPr lang="en-US" sz="2000" dirty="0"/>
              <a:t> is the process of permanently removing lead hazards.  These activities trigger CT lead-related regulations.  The work must by performed by a CT DPH-licensed lead abatement contractor, employing certified supervisors/workers.  The process for lead abatement includes: a lead inspection, submission and approval of a lead abatement plan and lead management plan to a local health department and clearance dust wipes at the completion of the job. </a:t>
            </a:r>
          </a:p>
        </p:txBody>
      </p:sp>
    </p:spTree>
    <p:extLst>
      <p:ext uri="{BB962C8B-B14F-4D97-AF65-F5344CB8AC3E}">
        <p14:creationId xmlns:p14="http://schemas.microsoft.com/office/powerpoint/2010/main" val="180288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9147D-8AFB-F397-6B7A-A4E12E76D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3BC104-FDB9-A727-7D41-69B820919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0925" y="1591469"/>
            <a:ext cx="4742150" cy="1960562"/>
          </a:xfrm>
        </p:spPr>
        <p:txBody>
          <a:bodyPr/>
          <a:lstStyle/>
          <a:p>
            <a:r>
              <a:rPr lang="en-US" dirty="0"/>
              <a:t>Lead </a:t>
            </a:r>
          </a:p>
          <a:p>
            <a:r>
              <a:rPr lang="en-US" dirty="0"/>
              <a:t>Remediation</a:t>
            </a:r>
          </a:p>
        </p:txBody>
      </p:sp>
    </p:spTree>
    <p:extLst>
      <p:ext uri="{BB962C8B-B14F-4D97-AF65-F5344CB8AC3E}">
        <p14:creationId xmlns:p14="http://schemas.microsoft.com/office/powerpoint/2010/main" val="136804230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DPH Prim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371E7"/>
      </a:accent1>
      <a:accent2>
        <a:srgbClr val="C6D4FB"/>
      </a:accent2>
      <a:accent3>
        <a:srgbClr val="00214D"/>
      </a:accent3>
      <a:accent4>
        <a:srgbClr val="003D9C"/>
      </a:accent4>
      <a:accent5>
        <a:srgbClr val="7094F5"/>
      </a:accent5>
      <a:accent6>
        <a:srgbClr val="FFFFFF"/>
      </a:accent6>
      <a:hlink>
        <a:srgbClr val="3371E7"/>
      </a:hlink>
      <a:folHlink>
        <a:srgbClr val="3371E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PH PPT Template Arial.potx" id="{4627BB07-AFFB-421A-9DC0-623677847BCF}" vid="{3D90875B-AB71-475A-81BA-29DECA7B7212}"/>
    </a:ext>
  </a:extLst>
</a:theme>
</file>

<file path=ppt/theme/theme2.xml><?xml version="1.0" encoding="utf-8"?>
<a:theme xmlns:a="http://schemas.openxmlformats.org/drawingml/2006/main" name="Custom Design">
  <a:themeElements>
    <a:clrScheme name="DPH Secondary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4722F"/>
      </a:accent1>
      <a:accent2>
        <a:srgbClr val="02B346"/>
      </a:accent2>
      <a:accent3>
        <a:srgbClr val="F27124"/>
      </a:accent3>
      <a:accent4>
        <a:srgbClr val="FAAA19"/>
      </a:accent4>
      <a:accent5>
        <a:srgbClr val="D8343E"/>
      </a:accent5>
      <a:accent6>
        <a:srgbClr val="94343E"/>
      </a:accent6>
      <a:hlink>
        <a:srgbClr val="3371E7"/>
      </a:hlink>
      <a:folHlink>
        <a:srgbClr val="3371E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PH PPT Template Arial.potx" id="{4627BB07-AFFB-421A-9DC0-623677847BCF}" vid="{7E92A2E6-6510-4F0A-84DE-7F7AD4528C6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DPH PPT Template Arial</Template>
  <TotalTime>37</TotalTime>
  <Words>620</Words>
  <Application>Microsoft Office PowerPoint</Application>
  <PresentationFormat>On-screen Show (16:9)</PresentationFormat>
  <Paragraphs>97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</vt:lpstr>
      <vt:lpstr>Aptos</vt:lpstr>
      <vt:lpstr>Arial</vt:lpstr>
      <vt:lpstr>Poppins SemiBold</vt:lpstr>
      <vt:lpstr>Aptos Display</vt:lpstr>
      <vt:lpstr>Simple Light</vt:lpstr>
      <vt:lpstr>Custom Design</vt:lpstr>
      <vt:lpstr>Key reminders for Community Development  Block Grant  funded projects involving lead</vt:lpstr>
      <vt:lpstr>PowerPoint Presentation</vt:lpstr>
      <vt:lpstr>PowerPoint Presentation</vt:lpstr>
      <vt:lpstr>PowerPoint Presentation</vt:lpstr>
      <vt:lpstr>Phase in actions at lower blood lead levels</vt:lpstr>
      <vt:lpstr>Updated Lead Dust Hazard Levels &amp; Lead Dust Clearance Levels</vt:lpstr>
      <vt:lpstr>PowerPoint Presentation</vt:lpstr>
      <vt:lpstr>Lead Remediation vs. Lead Abatement </vt:lpstr>
      <vt:lpstr>PowerPoint Presentation</vt:lpstr>
      <vt:lpstr>Reminders</vt:lpstr>
      <vt:lpstr>PowerPoint Presentation</vt:lpstr>
      <vt:lpstr>PowerPoint Presentation</vt:lpstr>
      <vt:lpstr>PowerPoint Presentation</vt:lpstr>
      <vt:lpstr>PowerPoint Presentation</vt:lpstr>
      <vt:lpstr>Reminders</vt:lpstr>
      <vt:lpstr>Reminders</vt:lpstr>
      <vt:lpstr>PowerPoint Presentation</vt:lpstr>
      <vt:lpstr>PowerPoint Presentation</vt:lpstr>
      <vt:lpstr>Remember to…</vt:lpstr>
      <vt:lpstr>When in doubt…</vt:lpstr>
      <vt:lpstr>Questions</vt:lpstr>
      <vt:lpstr>Lead Hazard Control and Reduction Unit contact information: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Chris Boyle</dc:creator>
  <cp:lastModifiedBy>Ploszaj, Kimberly</cp:lastModifiedBy>
  <cp:revision>56</cp:revision>
  <dcterms:created xsi:type="dcterms:W3CDTF">2024-04-18T18:07:11Z</dcterms:created>
  <dcterms:modified xsi:type="dcterms:W3CDTF">2025-03-11T12:00:26Z</dcterms:modified>
</cp:coreProperties>
</file>