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diagrams/colors1.xml" ContentType="application/vnd.openxmlformats-officedocument.drawingml.diagramColors+xml"/>
  <Override PartName="/ppt/diagrams/layout1.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drawing1.xml" ContentType="application/vnd.ms-office.drawingml.diagramDrawing+xml"/>
  <Override PartName="/ppt/diagrams/colors2.xml" ContentType="application/vnd.openxmlformats-officedocument.drawingml.diagramColors+xml"/>
  <Override PartName="/ppt/diagrams/drawing2.xml" ContentType="application/vnd.ms-office.drawingml.diagramDrawing+xml"/>
  <Override PartName="/ppt/diagrams/layout2.xml" ContentType="application/vnd.openxmlformats-officedocument.drawingml.diagramLayou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8" r:id="rId4"/>
    <p:sldId id="257" r:id="rId5"/>
    <p:sldId id="265" r:id="rId6"/>
    <p:sldId id="260"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FE082C5-6DD8-472D-B21D-718819964A3D}">
          <p14:sldIdLst>
            <p14:sldId id="256"/>
            <p14:sldId id="261"/>
            <p14:sldId id="258"/>
            <p14:sldId id="257"/>
            <p14:sldId id="265"/>
            <p14:sldId id="260"/>
            <p14:sldId id="26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hyperlink" Target="https://portal.ct.gov/AdvocatesCorner/Leisure-Resources/Leisure-Resources/Leisure-Resources" TargetMode="Externa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sv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5.png"/><Relationship Id="rId5" Type="http://schemas.openxmlformats.org/officeDocument/2006/relationships/hyperlink" Target="https://portal.ct.gov/AdvocatesCorner/Leisure-Resources/Leisure-Resources/Leisure-Resources" TargetMode="External"/><Relationship Id="rId4" Type="http://schemas.openxmlformats.org/officeDocument/2006/relationships/image" Target="../media/image14.svg"/><Relationship Id="rId9"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B71EC64E-9ED3-4BDD-98A7-9A2E4119E49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8B888DF5-6F98-4D27-9EEF-7975D08A95CF}">
      <dgm:prSet/>
      <dgm:spPr/>
      <dgm:t>
        <a:bodyPr/>
        <a:lstStyle/>
        <a:p>
          <a:pPr>
            <a:lnSpc>
              <a:spcPct val="100000"/>
            </a:lnSpc>
          </a:pPr>
          <a:r>
            <a:rPr lang="en-US" b="1" i="0"/>
            <a:t>Recreation</a:t>
          </a:r>
          <a:r>
            <a:rPr lang="en-US" b="0" i="0"/>
            <a:t> refers to all those activities that people choose to do to refresh their bodies and minds and make their leisure time more interesting and enjoyable. Examples of recreation activities are walking, swimming, meditation, reading, playing games and dancing.</a:t>
          </a:r>
          <a:endParaRPr lang="en-US"/>
        </a:p>
      </dgm:t>
    </dgm:pt>
    <dgm:pt modelId="{FC4ADE8E-9901-47C1-A931-E40E0170CC42}" type="parTrans" cxnId="{AB17227D-6215-4ADC-82DF-30D3258DC0AD}">
      <dgm:prSet/>
      <dgm:spPr/>
      <dgm:t>
        <a:bodyPr/>
        <a:lstStyle/>
        <a:p>
          <a:endParaRPr lang="en-US"/>
        </a:p>
      </dgm:t>
    </dgm:pt>
    <dgm:pt modelId="{3E8A3E3D-252E-4024-9A09-C219DF5764B4}" type="sibTrans" cxnId="{AB17227D-6215-4ADC-82DF-30D3258DC0AD}">
      <dgm:prSet/>
      <dgm:spPr/>
      <dgm:t>
        <a:bodyPr/>
        <a:lstStyle/>
        <a:p>
          <a:endParaRPr lang="en-US"/>
        </a:p>
      </dgm:t>
    </dgm:pt>
    <dgm:pt modelId="{ACC8C216-FF5C-4EBF-80EF-8F8BC4B89E07}">
      <dgm:prSet/>
      <dgm:spPr/>
      <dgm:t>
        <a:bodyPr/>
        <a:lstStyle/>
        <a:p>
          <a:pPr>
            <a:lnSpc>
              <a:spcPct val="100000"/>
            </a:lnSpc>
          </a:pPr>
          <a:r>
            <a:rPr lang="en-US" b="1" i="0"/>
            <a:t>Leisure</a:t>
          </a:r>
          <a:r>
            <a:rPr lang="en-US" b="0" i="0"/>
            <a:t> refers to the free time that people can spend away from their everyday responsibilities (e.g. work and domestic tasks) to rest, relax and enjoy life. It is during leisure time that people participate in recreation and sporting activities.</a:t>
          </a:r>
          <a:endParaRPr lang="en-US"/>
        </a:p>
      </dgm:t>
    </dgm:pt>
    <dgm:pt modelId="{3AA537F7-9046-428B-BC00-7BA793E5C71D}" type="parTrans" cxnId="{B26BB3BB-E112-4C23-8D21-5D7FE598D444}">
      <dgm:prSet/>
      <dgm:spPr/>
      <dgm:t>
        <a:bodyPr/>
        <a:lstStyle/>
        <a:p>
          <a:endParaRPr lang="en-US"/>
        </a:p>
      </dgm:t>
    </dgm:pt>
    <dgm:pt modelId="{8405AA1F-85BE-46A9-8B50-4131CEC47616}" type="sibTrans" cxnId="{B26BB3BB-E112-4C23-8D21-5D7FE598D444}">
      <dgm:prSet/>
      <dgm:spPr/>
      <dgm:t>
        <a:bodyPr/>
        <a:lstStyle/>
        <a:p>
          <a:endParaRPr lang="en-US"/>
        </a:p>
      </dgm:t>
    </dgm:pt>
    <dgm:pt modelId="{1D9131B5-24D4-49FD-85DD-7C476625524D}">
      <dgm:prSet/>
      <dgm:spPr/>
      <dgm:t>
        <a:bodyPr/>
        <a:lstStyle/>
        <a:p>
          <a:pPr>
            <a:lnSpc>
              <a:spcPct val="100000"/>
            </a:lnSpc>
          </a:pPr>
          <a:r>
            <a:rPr lang="en-US" b="1" i="0"/>
            <a:t>Sport</a:t>
          </a:r>
          <a:r>
            <a:rPr lang="en-US" b="0" i="0"/>
            <a:t> refers to any type of organized physical activity, e.g. soccer, rugby, football, basketball and athletics.</a:t>
          </a:r>
          <a:endParaRPr lang="en-US"/>
        </a:p>
      </dgm:t>
    </dgm:pt>
    <dgm:pt modelId="{233988C0-6709-40DC-9FCA-3E19DDBA39FE}" type="parTrans" cxnId="{0FB6B704-229A-4497-AFDA-EA7F775B406F}">
      <dgm:prSet/>
      <dgm:spPr/>
      <dgm:t>
        <a:bodyPr/>
        <a:lstStyle/>
        <a:p>
          <a:endParaRPr lang="en-US"/>
        </a:p>
      </dgm:t>
    </dgm:pt>
    <dgm:pt modelId="{DDD19EC6-BAD5-4DCA-B939-AD433D064CD6}" type="sibTrans" cxnId="{0FB6B704-229A-4497-AFDA-EA7F775B406F}">
      <dgm:prSet/>
      <dgm:spPr/>
      <dgm:t>
        <a:bodyPr/>
        <a:lstStyle/>
        <a:p>
          <a:endParaRPr lang="en-US"/>
        </a:p>
      </dgm:t>
    </dgm:pt>
    <dgm:pt modelId="{F095117A-5F2C-40FA-8E80-4C1CD45B8A28}" type="pres">
      <dgm:prSet presAssocID="{B71EC64E-9ED3-4BDD-98A7-9A2E4119E494}" presName="root" presStyleCnt="0">
        <dgm:presLayoutVars>
          <dgm:dir/>
          <dgm:resizeHandles val="exact"/>
        </dgm:presLayoutVars>
      </dgm:prSet>
      <dgm:spPr/>
    </dgm:pt>
    <dgm:pt modelId="{FE8A960D-70DD-462C-BB7A-AE2D49F37F52}" type="pres">
      <dgm:prSet presAssocID="{8B888DF5-6F98-4D27-9EEF-7975D08A95CF}" presName="compNode" presStyleCnt="0"/>
      <dgm:spPr/>
    </dgm:pt>
    <dgm:pt modelId="{B6025C69-F0AA-4447-B899-D3E9E89DF0A7}" type="pres">
      <dgm:prSet presAssocID="{8B888DF5-6F98-4D27-9EEF-7975D08A95C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ark scene"/>
        </a:ext>
      </dgm:extLst>
    </dgm:pt>
    <dgm:pt modelId="{A8667683-A354-429F-9EB0-56AF5E711DB0}" type="pres">
      <dgm:prSet presAssocID="{8B888DF5-6F98-4D27-9EEF-7975D08A95CF}" presName="spaceRect" presStyleCnt="0"/>
      <dgm:spPr/>
    </dgm:pt>
    <dgm:pt modelId="{C3A6A0EA-0902-4BF7-AD3F-3155A88FFB08}" type="pres">
      <dgm:prSet presAssocID="{8B888DF5-6F98-4D27-9EEF-7975D08A95CF}" presName="textRect" presStyleLbl="revTx" presStyleIdx="0" presStyleCnt="3">
        <dgm:presLayoutVars>
          <dgm:chMax val="1"/>
          <dgm:chPref val="1"/>
        </dgm:presLayoutVars>
      </dgm:prSet>
      <dgm:spPr/>
    </dgm:pt>
    <dgm:pt modelId="{49DD6466-8102-4CC6-AEBB-8E502C8A4951}" type="pres">
      <dgm:prSet presAssocID="{3E8A3E3D-252E-4024-9A09-C219DF5764B4}" presName="sibTrans" presStyleCnt="0"/>
      <dgm:spPr/>
    </dgm:pt>
    <dgm:pt modelId="{3D725AF8-67C3-4851-8AE8-429F8A8A2D43}" type="pres">
      <dgm:prSet presAssocID="{ACC8C216-FF5C-4EBF-80EF-8F8BC4B89E07}" presName="compNode" presStyleCnt="0"/>
      <dgm:spPr/>
    </dgm:pt>
    <dgm:pt modelId="{808387D8-34DD-413F-B7C7-935EFFB0BC72}" type="pres">
      <dgm:prSet presAssocID="{ACC8C216-FF5C-4EBF-80EF-8F8BC4B89E0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leep"/>
        </a:ext>
      </dgm:extLst>
    </dgm:pt>
    <dgm:pt modelId="{C6C1AE70-F551-41A4-B429-779FCD9FAD35}" type="pres">
      <dgm:prSet presAssocID="{ACC8C216-FF5C-4EBF-80EF-8F8BC4B89E07}" presName="spaceRect" presStyleCnt="0"/>
      <dgm:spPr/>
    </dgm:pt>
    <dgm:pt modelId="{5DE6A554-B4E7-410F-A4B1-959AC9AA1C14}" type="pres">
      <dgm:prSet presAssocID="{ACC8C216-FF5C-4EBF-80EF-8F8BC4B89E07}" presName="textRect" presStyleLbl="revTx" presStyleIdx="1" presStyleCnt="3">
        <dgm:presLayoutVars>
          <dgm:chMax val="1"/>
          <dgm:chPref val="1"/>
        </dgm:presLayoutVars>
      </dgm:prSet>
      <dgm:spPr/>
    </dgm:pt>
    <dgm:pt modelId="{E146F40D-2885-4A02-B9DF-68DDAD1A8556}" type="pres">
      <dgm:prSet presAssocID="{8405AA1F-85BE-46A9-8B50-4131CEC47616}" presName="sibTrans" presStyleCnt="0"/>
      <dgm:spPr/>
    </dgm:pt>
    <dgm:pt modelId="{BF87B7AE-4520-4AE5-B556-6A50180C63DD}" type="pres">
      <dgm:prSet presAssocID="{1D9131B5-24D4-49FD-85DD-7C476625524D}" presName="compNode" presStyleCnt="0"/>
      <dgm:spPr/>
    </dgm:pt>
    <dgm:pt modelId="{23768634-098E-44CA-A19C-5DBB59403DA3}" type="pres">
      <dgm:prSet presAssocID="{1D9131B5-24D4-49FD-85DD-7C476625524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port Balls"/>
        </a:ext>
      </dgm:extLst>
    </dgm:pt>
    <dgm:pt modelId="{46386062-B96E-42D6-B160-F715A789D54B}" type="pres">
      <dgm:prSet presAssocID="{1D9131B5-24D4-49FD-85DD-7C476625524D}" presName="spaceRect" presStyleCnt="0"/>
      <dgm:spPr/>
    </dgm:pt>
    <dgm:pt modelId="{1AC5D62F-8DC8-4927-BB54-238DD8027176}" type="pres">
      <dgm:prSet presAssocID="{1D9131B5-24D4-49FD-85DD-7C476625524D}" presName="textRect" presStyleLbl="revTx" presStyleIdx="2" presStyleCnt="3">
        <dgm:presLayoutVars>
          <dgm:chMax val="1"/>
          <dgm:chPref val="1"/>
        </dgm:presLayoutVars>
      </dgm:prSet>
      <dgm:spPr/>
    </dgm:pt>
  </dgm:ptLst>
  <dgm:cxnLst>
    <dgm:cxn modelId="{0FB6B704-229A-4497-AFDA-EA7F775B406F}" srcId="{B71EC64E-9ED3-4BDD-98A7-9A2E4119E494}" destId="{1D9131B5-24D4-49FD-85DD-7C476625524D}" srcOrd="2" destOrd="0" parTransId="{233988C0-6709-40DC-9FCA-3E19DDBA39FE}" sibTransId="{DDD19EC6-BAD5-4DCA-B939-AD433D064CD6}"/>
    <dgm:cxn modelId="{8080FA09-FE74-4DE1-B620-38933470F85B}" type="presOf" srcId="{1D9131B5-24D4-49FD-85DD-7C476625524D}" destId="{1AC5D62F-8DC8-4927-BB54-238DD8027176}" srcOrd="0" destOrd="0" presId="urn:microsoft.com/office/officeart/2018/2/layout/IconLabelList"/>
    <dgm:cxn modelId="{8DE4EB4C-637E-4725-9B51-5C25451196C7}" type="presOf" srcId="{ACC8C216-FF5C-4EBF-80EF-8F8BC4B89E07}" destId="{5DE6A554-B4E7-410F-A4B1-959AC9AA1C14}" srcOrd="0" destOrd="0" presId="urn:microsoft.com/office/officeart/2018/2/layout/IconLabelList"/>
    <dgm:cxn modelId="{AB17227D-6215-4ADC-82DF-30D3258DC0AD}" srcId="{B71EC64E-9ED3-4BDD-98A7-9A2E4119E494}" destId="{8B888DF5-6F98-4D27-9EEF-7975D08A95CF}" srcOrd="0" destOrd="0" parTransId="{FC4ADE8E-9901-47C1-A931-E40E0170CC42}" sibTransId="{3E8A3E3D-252E-4024-9A09-C219DF5764B4}"/>
    <dgm:cxn modelId="{0941E9B5-5F95-43A1-BC2B-EA4079B21112}" type="presOf" srcId="{8B888DF5-6F98-4D27-9EEF-7975D08A95CF}" destId="{C3A6A0EA-0902-4BF7-AD3F-3155A88FFB08}" srcOrd="0" destOrd="0" presId="urn:microsoft.com/office/officeart/2018/2/layout/IconLabelList"/>
    <dgm:cxn modelId="{B26BB3BB-E112-4C23-8D21-5D7FE598D444}" srcId="{B71EC64E-9ED3-4BDD-98A7-9A2E4119E494}" destId="{ACC8C216-FF5C-4EBF-80EF-8F8BC4B89E07}" srcOrd="1" destOrd="0" parTransId="{3AA537F7-9046-428B-BC00-7BA793E5C71D}" sibTransId="{8405AA1F-85BE-46A9-8B50-4131CEC47616}"/>
    <dgm:cxn modelId="{E0875EFC-398E-471B-A71E-163119F4504E}" type="presOf" srcId="{B71EC64E-9ED3-4BDD-98A7-9A2E4119E494}" destId="{F095117A-5F2C-40FA-8E80-4C1CD45B8A28}" srcOrd="0" destOrd="0" presId="urn:microsoft.com/office/officeart/2018/2/layout/IconLabelList"/>
    <dgm:cxn modelId="{6FE41960-82D2-4B3B-9865-33E26442F03F}" type="presParOf" srcId="{F095117A-5F2C-40FA-8E80-4C1CD45B8A28}" destId="{FE8A960D-70DD-462C-BB7A-AE2D49F37F52}" srcOrd="0" destOrd="0" presId="urn:microsoft.com/office/officeart/2018/2/layout/IconLabelList"/>
    <dgm:cxn modelId="{69733B7A-C51A-40E2-9B0E-8C38F301FCEA}" type="presParOf" srcId="{FE8A960D-70DD-462C-BB7A-AE2D49F37F52}" destId="{B6025C69-F0AA-4447-B899-D3E9E89DF0A7}" srcOrd="0" destOrd="0" presId="urn:microsoft.com/office/officeart/2018/2/layout/IconLabelList"/>
    <dgm:cxn modelId="{6D2C215D-42F4-4ED5-A26C-58E47DC904D8}" type="presParOf" srcId="{FE8A960D-70DD-462C-BB7A-AE2D49F37F52}" destId="{A8667683-A354-429F-9EB0-56AF5E711DB0}" srcOrd="1" destOrd="0" presId="urn:microsoft.com/office/officeart/2018/2/layout/IconLabelList"/>
    <dgm:cxn modelId="{D3E7AF9C-25E5-4CC7-B689-D4EADE3CE7B3}" type="presParOf" srcId="{FE8A960D-70DD-462C-BB7A-AE2D49F37F52}" destId="{C3A6A0EA-0902-4BF7-AD3F-3155A88FFB08}" srcOrd="2" destOrd="0" presId="urn:microsoft.com/office/officeart/2018/2/layout/IconLabelList"/>
    <dgm:cxn modelId="{9CAB4A4B-AC31-46A5-B64D-1B81B816390E}" type="presParOf" srcId="{F095117A-5F2C-40FA-8E80-4C1CD45B8A28}" destId="{49DD6466-8102-4CC6-AEBB-8E502C8A4951}" srcOrd="1" destOrd="0" presId="urn:microsoft.com/office/officeart/2018/2/layout/IconLabelList"/>
    <dgm:cxn modelId="{903E35CE-E62F-4D8C-8038-E0158B639834}" type="presParOf" srcId="{F095117A-5F2C-40FA-8E80-4C1CD45B8A28}" destId="{3D725AF8-67C3-4851-8AE8-429F8A8A2D43}" srcOrd="2" destOrd="0" presId="urn:microsoft.com/office/officeart/2018/2/layout/IconLabelList"/>
    <dgm:cxn modelId="{63E7D65D-09DD-452B-8B84-53255EAC0B82}" type="presParOf" srcId="{3D725AF8-67C3-4851-8AE8-429F8A8A2D43}" destId="{808387D8-34DD-413F-B7C7-935EFFB0BC72}" srcOrd="0" destOrd="0" presId="urn:microsoft.com/office/officeart/2018/2/layout/IconLabelList"/>
    <dgm:cxn modelId="{1D94C13A-CE95-4451-BD80-D8DF729F5D4C}" type="presParOf" srcId="{3D725AF8-67C3-4851-8AE8-429F8A8A2D43}" destId="{C6C1AE70-F551-41A4-B429-779FCD9FAD35}" srcOrd="1" destOrd="0" presId="urn:microsoft.com/office/officeart/2018/2/layout/IconLabelList"/>
    <dgm:cxn modelId="{0C99C108-BFC8-45E2-8B6F-35391FA4B1F9}" type="presParOf" srcId="{3D725AF8-67C3-4851-8AE8-429F8A8A2D43}" destId="{5DE6A554-B4E7-410F-A4B1-959AC9AA1C14}" srcOrd="2" destOrd="0" presId="urn:microsoft.com/office/officeart/2018/2/layout/IconLabelList"/>
    <dgm:cxn modelId="{C311B609-EC03-4331-A267-C2405F3469E7}" type="presParOf" srcId="{F095117A-5F2C-40FA-8E80-4C1CD45B8A28}" destId="{E146F40D-2885-4A02-B9DF-68DDAD1A8556}" srcOrd="3" destOrd="0" presId="urn:microsoft.com/office/officeart/2018/2/layout/IconLabelList"/>
    <dgm:cxn modelId="{D44881FD-26C6-46AC-BC68-074CE9273FD2}" type="presParOf" srcId="{F095117A-5F2C-40FA-8E80-4C1CD45B8A28}" destId="{BF87B7AE-4520-4AE5-B556-6A50180C63DD}" srcOrd="4" destOrd="0" presId="urn:microsoft.com/office/officeart/2018/2/layout/IconLabelList"/>
    <dgm:cxn modelId="{7EC3463C-C36A-4486-95DF-7C29DCB68730}" type="presParOf" srcId="{BF87B7AE-4520-4AE5-B556-6A50180C63DD}" destId="{23768634-098E-44CA-A19C-5DBB59403DA3}" srcOrd="0" destOrd="0" presId="urn:microsoft.com/office/officeart/2018/2/layout/IconLabelList"/>
    <dgm:cxn modelId="{D7E9667A-8E96-4611-BA68-F82F3C3E0107}" type="presParOf" srcId="{BF87B7AE-4520-4AE5-B556-6A50180C63DD}" destId="{46386062-B96E-42D6-B160-F715A789D54B}" srcOrd="1" destOrd="0" presId="urn:microsoft.com/office/officeart/2018/2/layout/IconLabelList"/>
    <dgm:cxn modelId="{86CFFD84-6939-4AC2-B369-EAE8C2F2BB8F}" type="presParOf" srcId="{BF87B7AE-4520-4AE5-B556-6A50180C63DD}" destId="{1AC5D62F-8DC8-4927-BB54-238DD802717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4329BF-81C3-4B0A-B29F-8688CC0784E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B7F9A4F-125D-4165-BD06-9C4A79EE4375}">
      <dgm:prSet/>
      <dgm:spPr/>
      <dgm:t>
        <a:bodyPr/>
        <a:lstStyle/>
        <a:p>
          <a:r>
            <a:rPr lang="en-US" dirty="0"/>
            <a:t>    When guiding future planning discussions always include recreation, socialization and leisure as an essential support and  </a:t>
          </a:r>
        </a:p>
        <a:p>
          <a:r>
            <a:rPr lang="en-US" dirty="0"/>
            <a:t>     service. </a:t>
          </a:r>
        </a:p>
      </dgm:t>
    </dgm:pt>
    <dgm:pt modelId="{1774BB2C-B78B-42A2-A3D1-36B36401C6FA}" type="parTrans" cxnId="{F2DECAEC-E05D-4DC3-8FE0-8F8836A9066D}">
      <dgm:prSet/>
      <dgm:spPr/>
      <dgm:t>
        <a:bodyPr/>
        <a:lstStyle/>
        <a:p>
          <a:endParaRPr lang="en-US"/>
        </a:p>
      </dgm:t>
    </dgm:pt>
    <dgm:pt modelId="{80F5BAAD-11FC-4B79-8B0F-B6518F74BA35}" type="sibTrans" cxnId="{F2DECAEC-E05D-4DC3-8FE0-8F8836A9066D}">
      <dgm:prSet/>
      <dgm:spPr/>
      <dgm:t>
        <a:bodyPr/>
        <a:lstStyle/>
        <a:p>
          <a:endParaRPr lang="en-US"/>
        </a:p>
      </dgm:t>
    </dgm:pt>
    <dgm:pt modelId="{B9091728-AE65-4A51-9FF0-8CADBF0C9887}">
      <dgm:prSet/>
      <dgm:spPr/>
      <dgm:t>
        <a:bodyPr/>
        <a:lstStyle/>
        <a:p>
          <a:r>
            <a:rPr lang="en-US" dirty="0"/>
            <a:t>    The DDS website has a list of many recreation and social opportunities available throughout the state, both DDS and   </a:t>
          </a:r>
        </a:p>
        <a:p>
          <a:r>
            <a:rPr lang="en-US" dirty="0"/>
            <a:t>    community sponsored activities </a:t>
          </a:r>
          <a:r>
            <a:rPr lang="en-US" b="1"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Leisure Resources (ct.gov)</a:t>
          </a:r>
          <a:endParaRPr lang="en-US" b="1" dirty="0">
            <a:solidFill>
              <a:schemeClr val="bg1"/>
            </a:solidFill>
          </a:endParaRPr>
        </a:p>
      </dgm:t>
    </dgm:pt>
    <dgm:pt modelId="{03E7D647-911E-44C7-89FC-C1D7226BED12}" type="parTrans" cxnId="{4A0FAFE5-AFD2-45EA-ADB8-B6BDDDEC9F80}">
      <dgm:prSet/>
      <dgm:spPr/>
      <dgm:t>
        <a:bodyPr/>
        <a:lstStyle/>
        <a:p>
          <a:endParaRPr lang="en-US"/>
        </a:p>
      </dgm:t>
    </dgm:pt>
    <dgm:pt modelId="{E9B1C336-2F54-4D56-A99E-A58B2CF43778}" type="sibTrans" cxnId="{4A0FAFE5-AFD2-45EA-ADB8-B6BDDDEC9F80}">
      <dgm:prSet/>
      <dgm:spPr/>
      <dgm:t>
        <a:bodyPr/>
        <a:lstStyle/>
        <a:p>
          <a:endParaRPr lang="en-US"/>
        </a:p>
      </dgm:t>
    </dgm:pt>
    <dgm:pt modelId="{D37CF8EE-95DC-4F76-9A57-51558D6DA3CA}">
      <dgm:prSet/>
      <dgm:spPr/>
      <dgm:t>
        <a:bodyPr/>
        <a:lstStyle/>
        <a:p>
          <a:r>
            <a:rPr lang="en-US" b="0" i="0" dirty="0"/>
            <a:t>             Why friends are so important ? -</a:t>
          </a:r>
          <a:r>
            <a:rPr lang="en-US" b="0" i="1" dirty="0"/>
            <a:t>Psychology Today</a:t>
          </a:r>
        </a:p>
        <a:p>
          <a:r>
            <a:rPr lang="en-US" b="0" i="0" dirty="0"/>
            <a:t>Having solid friendships is important for two main reasons. First, they make life more enjoyable. We get to share the beautiful aspects of life with people who we love, which can enrich our everyday experiences. Second, our friends help us through the difficult times. Having friends to support us through hard times can make unimaginably difficult situations seem more tolerable.</a:t>
          </a:r>
          <a:endParaRPr lang="en-US" dirty="0"/>
        </a:p>
      </dgm:t>
    </dgm:pt>
    <dgm:pt modelId="{1B812DEE-FE57-4E7A-87A8-923B27EE508E}" type="parTrans" cxnId="{C411D1ED-E6CB-4AAC-BF49-406B63359D77}">
      <dgm:prSet/>
      <dgm:spPr/>
      <dgm:t>
        <a:bodyPr/>
        <a:lstStyle/>
        <a:p>
          <a:endParaRPr lang="en-US"/>
        </a:p>
      </dgm:t>
    </dgm:pt>
    <dgm:pt modelId="{E38FEC16-5A3F-4CFC-8C40-45E8B6AD3A1F}" type="sibTrans" cxnId="{C411D1ED-E6CB-4AAC-BF49-406B63359D77}">
      <dgm:prSet/>
      <dgm:spPr/>
      <dgm:t>
        <a:bodyPr/>
        <a:lstStyle/>
        <a:p>
          <a:endParaRPr lang="en-US"/>
        </a:p>
      </dgm:t>
    </dgm:pt>
    <dgm:pt modelId="{B5E962A6-E193-4B68-A2DF-9A190B0789E3}">
      <dgm:prSet/>
      <dgm:spPr/>
      <dgm:t>
        <a:bodyPr/>
        <a:lstStyle/>
        <a:p>
          <a:endParaRPr lang="en-US" dirty="0"/>
        </a:p>
      </dgm:t>
    </dgm:pt>
    <dgm:pt modelId="{B1D27A95-7AB7-4075-8F58-910010DE8125}" type="parTrans" cxnId="{AC0DBF06-AE12-4688-BA1A-1CC872FD25F3}">
      <dgm:prSet/>
      <dgm:spPr/>
      <dgm:t>
        <a:bodyPr/>
        <a:lstStyle/>
        <a:p>
          <a:endParaRPr lang="en-US"/>
        </a:p>
      </dgm:t>
    </dgm:pt>
    <dgm:pt modelId="{DEA70D08-F294-4EC9-AAA0-CBFDCB76444D}" type="sibTrans" cxnId="{AC0DBF06-AE12-4688-BA1A-1CC872FD25F3}">
      <dgm:prSet/>
      <dgm:spPr/>
      <dgm:t>
        <a:bodyPr/>
        <a:lstStyle/>
        <a:p>
          <a:endParaRPr lang="en-US"/>
        </a:p>
      </dgm:t>
    </dgm:pt>
    <dgm:pt modelId="{F5B874DB-6E76-468C-BD0B-9C64BD41B50A}" type="pres">
      <dgm:prSet presAssocID="{1C4329BF-81C3-4B0A-B29F-8688CC0784E8}" presName="root" presStyleCnt="0">
        <dgm:presLayoutVars>
          <dgm:dir/>
          <dgm:resizeHandles val="exact"/>
        </dgm:presLayoutVars>
      </dgm:prSet>
      <dgm:spPr/>
    </dgm:pt>
    <dgm:pt modelId="{72763CBE-4FC1-4003-8388-0DAFD84EF523}" type="pres">
      <dgm:prSet presAssocID="{BB7F9A4F-125D-4165-BD06-9C4A79EE4375}" presName="compNode" presStyleCnt="0"/>
      <dgm:spPr/>
    </dgm:pt>
    <dgm:pt modelId="{78312E5C-A261-4E0C-B83F-261C41A62D40}" type="pres">
      <dgm:prSet presAssocID="{BB7F9A4F-125D-4165-BD06-9C4A79EE4375}" presName="bgRect" presStyleLbl="bgShp" presStyleIdx="0" presStyleCnt="4" custScaleY="222709" custLinFactY="-5109" custLinFactNeighborX="758" custLinFactNeighborY="-100000"/>
      <dgm:spPr/>
    </dgm:pt>
    <dgm:pt modelId="{726F3C04-D103-4824-9BFF-937783FC3EE5}" type="pres">
      <dgm:prSet presAssocID="{BB7F9A4F-125D-4165-BD06-9C4A79EE4375}" presName="iconRect" presStyleLbl="node1" presStyleIdx="0" presStyleCnt="4" custScaleX="405013" custScaleY="356601" custLinFactY="-100000" custLinFactNeighborX="54860" custLinFactNeighborY="-10099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ark scene"/>
        </a:ext>
      </dgm:extLst>
    </dgm:pt>
    <dgm:pt modelId="{10D49608-4394-4AD9-AEC4-81B0C26FF6A9}" type="pres">
      <dgm:prSet presAssocID="{BB7F9A4F-125D-4165-BD06-9C4A79EE4375}" presName="spaceRect" presStyleCnt="0"/>
      <dgm:spPr/>
    </dgm:pt>
    <dgm:pt modelId="{3A4EF226-79AD-4CC4-8E42-E4EFECEA6708}" type="pres">
      <dgm:prSet presAssocID="{BB7F9A4F-125D-4165-BD06-9C4A79EE4375}" presName="parTx" presStyleLbl="revTx" presStyleIdx="0" presStyleCnt="4" custLinFactNeighborX="533" custLinFactNeighborY="-67930">
        <dgm:presLayoutVars>
          <dgm:chMax val="0"/>
          <dgm:chPref val="0"/>
        </dgm:presLayoutVars>
      </dgm:prSet>
      <dgm:spPr/>
    </dgm:pt>
    <dgm:pt modelId="{2FA0D70E-880D-4527-8AFE-84EA4E62CCA3}" type="pres">
      <dgm:prSet presAssocID="{80F5BAAD-11FC-4B79-8B0F-B6518F74BA35}" presName="sibTrans" presStyleCnt="0"/>
      <dgm:spPr/>
    </dgm:pt>
    <dgm:pt modelId="{DC9021E6-B8A9-4A11-A48B-AD9FD98AF014}" type="pres">
      <dgm:prSet presAssocID="{B9091728-AE65-4A51-9FF0-8CADBF0C9887}" presName="compNode" presStyleCnt="0"/>
      <dgm:spPr/>
    </dgm:pt>
    <dgm:pt modelId="{633936E9-2212-4176-ABD0-3EF7474F4443}" type="pres">
      <dgm:prSet presAssocID="{B9091728-AE65-4A51-9FF0-8CADBF0C9887}" presName="bgRect" presStyleLbl="bgShp" presStyleIdx="1" presStyleCnt="4" custScaleY="220644" custLinFactNeighborX="-1406" custLinFactNeighborY="-16658"/>
      <dgm:spPr/>
    </dgm:pt>
    <dgm:pt modelId="{FE0B8921-FEA6-4493-A8FB-06FB32A5AE36}" type="pres">
      <dgm:prSet presAssocID="{B9091728-AE65-4A51-9FF0-8CADBF0C9887}" presName="iconRect" presStyleLbl="node1" presStyleIdx="1" presStyleCnt="4" custScaleX="493483" custScaleY="24311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Golf Clubs"/>
        </a:ext>
      </dgm:extLst>
    </dgm:pt>
    <dgm:pt modelId="{A4BC3387-091E-4E37-B662-9434C64039CE}" type="pres">
      <dgm:prSet presAssocID="{B9091728-AE65-4A51-9FF0-8CADBF0C9887}" presName="spaceRect" presStyleCnt="0"/>
      <dgm:spPr/>
    </dgm:pt>
    <dgm:pt modelId="{9A463BE7-37BD-4027-80E6-8CECAC8D8B88}" type="pres">
      <dgm:prSet presAssocID="{B9091728-AE65-4A51-9FF0-8CADBF0C9887}" presName="parTx" presStyleLbl="revTx" presStyleIdx="1" presStyleCnt="4" custLinFactNeighborX="362" custLinFactNeighborY="-14166">
        <dgm:presLayoutVars>
          <dgm:chMax val="0"/>
          <dgm:chPref val="0"/>
        </dgm:presLayoutVars>
      </dgm:prSet>
      <dgm:spPr/>
    </dgm:pt>
    <dgm:pt modelId="{6C79E4C9-6089-4B1A-B889-BC6D83BAB133}" type="pres">
      <dgm:prSet presAssocID="{E9B1C336-2F54-4D56-A99E-A58B2CF43778}" presName="sibTrans" presStyleCnt="0"/>
      <dgm:spPr/>
    </dgm:pt>
    <dgm:pt modelId="{4872C1CF-AE78-41D9-8E5B-C56B2A72289E}" type="pres">
      <dgm:prSet presAssocID="{D37CF8EE-95DC-4F76-9A57-51558D6DA3CA}" presName="compNode" presStyleCnt="0"/>
      <dgm:spPr/>
    </dgm:pt>
    <dgm:pt modelId="{39FA91AD-C14C-4C4C-BF1B-95BDE024F3A4}" type="pres">
      <dgm:prSet presAssocID="{D37CF8EE-95DC-4F76-9A57-51558D6DA3CA}" presName="bgRect" presStyleLbl="bgShp" presStyleIdx="2" presStyleCnt="4" custScaleY="607037" custLinFactNeighborX="-352" custLinFactNeighborY="62440"/>
      <dgm:spPr/>
    </dgm:pt>
    <dgm:pt modelId="{0DFB348F-5F14-4D6C-8A89-1E14B759E643}" type="pres">
      <dgm:prSet presAssocID="{D37CF8EE-95DC-4F76-9A57-51558D6DA3CA}" presName="iconRect" presStyleLbl="node1" presStyleIdx="2" presStyleCnt="4" custScaleX="365982" custScaleY="214607" custLinFactX="1680090" custLinFactY="-100000" custLinFactNeighborX="1700000" custLinFactNeighborY="-139999"/>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Brain in head"/>
        </a:ext>
      </dgm:extLst>
    </dgm:pt>
    <dgm:pt modelId="{67A1CE3C-4077-4394-A5CB-C42FC68765C5}" type="pres">
      <dgm:prSet presAssocID="{D37CF8EE-95DC-4F76-9A57-51558D6DA3CA}" presName="spaceRect" presStyleCnt="0"/>
      <dgm:spPr/>
    </dgm:pt>
    <dgm:pt modelId="{0F68D05D-2C82-4C71-8257-515EABABEA4D}" type="pres">
      <dgm:prSet presAssocID="{D37CF8EE-95DC-4F76-9A57-51558D6DA3CA}" presName="parTx" presStyleLbl="revTx" presStyleIdx="2" presStyleCnt="4" custScaleX="93972" custScaleY="254687" custLinFactNeighborX="-1810" custLinFactNeighborY="21354">
        <dgm:presLayoutVars>
          <dgm:chMax val="0"/>
          <dgm:chPref val="0"/>
        </dgm:presLayoutVars>
      </dgm:prSet>
      <dgm:spPr/>
    </dgm:pt>
    <dgm:pt modelId="{B0F3CAFD-BCDC-412A-A49A-89259B286DF0}" type="pres">
      <dgm:prSet presAssocID="{E38FEC16-5A3F-4CFC-8C40-45E8B6AD3A1F}" presName="sibTrans" presStyleCnt="0"/>
      <dgm:spPr/>
    </dgm:pt>
    <dgm:pt modelId="{7110C82A-1DCA-4F6A-BBFC-F249ECD96D01}" type="pres">
      <dgm:prSet presAssocID="{B5E962A6-E193-4B68-A2DF-9A190B0789E3}" presName="compNode" presStyleCnt="0"/>
      <dgm:spPr/>
    </dgm:pt>
    <dgm:pt modelId="{863D807D-1540-4563-B632-22107C4759BC}" type="pres">
      <dgm:prSet presAssocID="{B5E962A6-E193-4B68-A2DF-9A190B0789E3}" presName="bgRect" presStyleLbl="bgShp" presStyleIdx="3" presStyleCnt="4" custFlipVert="1" custScaleX="12043" custScaleY="95432" custLinFactX="300000" custLinFactNeighborX="362495" custLinFactNeighborY="-19180"/>
      <dgm:spPr>
        <a:solidFill>
          <a:schemeClr val="bg1"/>
        </a:solidFill>
      </dgm:spPr>
    </dgm:pt>
    <dgm:pt modelId="{478350E1-9C77-44AE-AAA7-65BE71C4DB7F}" type="pres">
      <dgm:prSet presAssocID="{B5E962A6-E193-4B68-A2DF-9A190B0789E3}" presName="iconRect" presStyleLbl="node1" presStyleIdx="3" presStyleCnt="4" custScaleX="467296" custScaleY="196165" custLinFactX="73376" custLinFactY="-482977" custLinFactNeighborX="100000" custLinFactNeighborY="-500000"/>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t="-35000" b="-35000"/>
          </a:stretch>
        </a:blipFill>
        <a:ln>
          <a:noFill/>
        </a:ln>
      </dgm:spPr>
      <dgm:extLst>
        <a:ext uri="{E40237B7-FDA0-4F09-8148-C483321AD2D9}">
          <dgm14:cNvPr xmlns:dgm14="http://schemas.microsoft.com/office/drawing/2010/diagram" id="0" name="" descr="Group with solid fill"/>
        </a:ext>
      </dgm:extLst>
    </dgm:pt>
    <dgm:pt modelId="{A2D437B9-8FE8-439F-A79C-662D14AF5A8B}" type="pres">
      <dgm:prSet presAssocID="{B5E962A6-E193-4B68-A2DF-9A190B0789E3}" presName="spaceRect" presStyleCnt="0"/>
      <dgm:spPr/>
    </dgm:pt>
    <dgm:pt modelId="{3F0489DA-C816-4B77-9431-D9609FE7065D}" type="pres">
      <dgm:prSet presAssocID="{B5E962A6-E193-4B68-A2DF-9A190B0789E3}" presName="parTx" presStyleLbl="revTx" presStyleIdx="3" presStyleCnt="4">
        <dgm:presLayoutVars>
          <dgm:chMax val="0"/>
          <dgm:chPref val="0"/>
        </dgm:presLayoutVars>
      </dgm:prSet>
      <dgm:spPr/>
    </dgm:pt>
  </dgm:ptLst>
  <dgm:cxnLst>
    <dgm:cxn modelId="{AC0DBF06-AE12-4688-BA1A-1CC872FD25F3}" srcId="{1C4329BF-81C3-4B0A-B29F-8688CC0784E8}" destId="{B5E962A6-E193-4B68-A2DF-9A190B0789E3}" srcOrd="3" destOrd="0" parTransId="{B1D27A95-7AB7-4075-8F58-910010DE8125}" sibTransId="{DEA70D08-F294-4EC9-AAA0-CBFDCB76444D}"/>
    <dgm:cxn modelId="{42744D91-45A2-435A-90FB-ABB797B19F86}" type="presOf" srcId="{BB7F9A4F-125D-4165-BD06-9C4A79EE4375}" destId="{3A4EF226-79AD-4CC4-8E42-E4EFECEA6708}" srcOrd="0" destOrd="0" presId="urn:microsoft.com/office/officeart/2018/2/layout/IconVerticalSolidList"/>
    <dgm:cxn modelId="{426733B7-F654-49C2-B9FD-F650CA778D47}" type="presOf" srcId="{B9091728-AE65-4A51-9FF0-8CADBF0C9887}" destId="{9A463BE7-37BD-4027-80E6-8CECAC8D8B88}" srcOrd="0" destOrd="0" presId="urn:microsoft.com/office/officeart/2018/2/layout/IconVerticalSolidList"/>
    <dgm:cxn modelId="{2BEF11D3-35B1-425C-BCE0-7BC81E74007A}" type="presOf" srcId="{D37CF8EE-95DC-4F76-9A57-51558D6DA3CA}" destId="{0F68D05D-2C82-4C71-8257-515EABABEA4D}" srcOrd="0" destOrd="0" presId="urn:microsoft.com/office/officeart/2018/2/layout/IconVerticalSolidList"/>
    <dgm:cxn modelId="{760D65D9-164B-46AF-A2FC-50FFAE788AFE}" type="presOf" srcId="{B5E962A6-E193-4B68-A2DF-9A190B0789E3}" destId="{3F0489DA-C816-4B77-9431-D9609FE7065D}" srcOrd="0" destOrd="0" presId="urn:microsoft.com/office/officeart/2018/2/layout/IconVerticalSolidList"/>
    <dgm:cxn modelId="{6C3371E5-72D1-49A0-AF95-986B0C63DD62}" type="presOf" srcId="{1C4329BF-81C3-4B0A-B29F-8688CC0784E8}" destId="{F5B874DB-6E76-468C-BD0B-9C64BD41B50A}" srcOrd="0" destOrd="0" presId="urn:microsoft.com/office/officeart/2018/2/layout/IconVerticalSolidList"/>
    <dgm:cxn modelId="{4A0FAFE5-AFD2-45EA-ADB8-B6BDDDEC9F80}" srcId="{1C4329BF-81C3-4B0A-B29F-8688CC0784E8}" destId="{B9091728-AE65-4A51-9FF0-8CADBF0C9887}" srcOrd="1" destOrd="0" parTransId="{03E7D647-911E-44C7-89FC-C1D7226BED12}" sibTransId="{E9B1C336-2F54-4D56-A99E-A58B2CF43778}"/>
    <dgm:cxn modelId="{F2DECAEC-E05D-4DC3-8FE0-8F8836A9066D}" srcId="{1C4329BF-81C3-4B0A-B29F-8688CC0784E8}" destId="{BB7F9A4F-125D-4165-BD06-9C4A79EE4375}" srcOrd="0" destOrd="0" parTransId="{1774BB2C-B78B-42A2-A3D1-36B36401C6FA}" sibTransId="{80F5BAAD-11FC-4B79-8B0F-B6518F74BA35}"/>
    <dgm:cxn modelId="{C411D1ED-E6CB-4AAC-BF49-406B63359D77}" srcId="{1C4329BF-81C3-4B0A-B29F-8688CC0784E8}" destId="{D37CF8EE-95DC-4F76-9A57-51558D6DA3CA}" srcOrd="2" destOrd="0" parTransId="{1B812DEE-FE57-4E7A-87A8-923B27EE508E}" sibTransId="{E38FEC16-5A3F-4CFC-8C40-45E8B6AD3A1F}"/>
    <dgm:cxn modelId="{86F72B97-DE77-43E0-9EAA-A708D186CF80}" type="presParOf" srcId="{F5B874DB-6E76-468C-BD0B-9C64BD41B50A}" destId="{72763CBE-4FC1-4003-8388-0DAFD84EF523}" srcOrd="0" destOrd="0" presId="urn:microsoft.com/office/officeart/2018/2/layout/IconVerticalSolidList"/>
    <dgm:cxn modelId="{FFE2A79F-BC11-4A5A-91B3-E51F2B9914B5}" type="presParOf" srcId="{72763CBE-4FC1-4003-8388-0DAFD84EF523}" destId="{78312E5C-A261-4E0C-B83F-261C41A62D40}" srcOrd="0" destOrd="0" presId="urn:microsoft.com/office/officeart/2018/2/layout/IconVerticalSolidList"/>
    <dgm:cxn modelId="{0DF27007-8CA6-417E-ACB3-FC84813AC3F2}" type="presParOf" srcId="{72763CBE-4FC1-4003-8388-0DAFD84EF523}" destId="{726F3C04-D103-4824-9BFF-937783FC3EE5}" srcOrd="1" destOrd="0" presId="urn:microsoft.com/office/officeart/2018/2/layout/IconVerticalSolidList"/>
    <dgm:cxn modelId="{6393EA69-31BF-4591-9470-1F29C4F0376E}" type="presParOf" srcId="{72763CBE-4FC1-4003-8388-0DAFD84EF523}" destId="{10D49608-4394-4AD9-AEC4-81B0C26FF6A9}" srcOrd="2" destOrd="0" presId="urn:microsoft.com/office/officeart/2018/2/layout/IconVerticalSolidList"/>
    <dgm:cxn modelId="{22643ECC-6BD0-42F5-AFF6-31EA6AE8331A}" type="presParOf" srcId="{72763CBE-4FC1-4003-8388-0DAFD84EF523}" destId="{3A4EF226-79AD-4CC4-8E42-E4EFECEA6708}" srcOrd="3" destOrd="0" presId="urn:microsoft.com/office/officeart/2018/2/layout/IconVerticalSolidList"/>
    <dgm:cxn modelId="{5C1B22F2-BBA6-4F17-A860-213C8E557929}" type="presParOf" srcId="{F5B874DB-6E76-468C-BD0B-9C64BD41B50A}" destId="{2FA0D70E-880D-4527-8AFE-84EA4E62CCA3}" srcOrd="1" destOrd="0" presId="urn:microsoft.com/office/officeart/2018/2/layout/IconVerticalSolidList"/>
    <dgm:cxn modelId="{BCF1B669-F384-4300-81B2-8F722CDDD44F}" type="presParOf" srcId="{F5B874DB-6E76-468C-BD0B-9C64BD41B50A}" destId="{DC9021E6-B8A9-4A11-A48B-AD9FD98AF014}" srcOrd="2" destOrd="0" presId="urn:microsoft.com/office/officeart/2018/2/layout/IconVerticalSolidList"/>
    <dgm:cxn modelId="{464314DB-2524-4A0D-9167-C72A4E1EC315}" type="presParOf" srcId="{DC9021E6-B8A9-4A11-A48B-AD9FD98AF014}" destId="{633936E9-2212-4176-ABD0-3EF7474F4443}" srcOrd="0" destOrd="0" presId="urn:microsoft.com/office/officeart/2018/2/layout/IconVerticalSolidList"/>
    <dgm:cxn modelId="{8EB973A5-A83F-40B6-8ADA-4B4EB3C5AA0B}" type="presParOf" srcId="{DC9021E6-B8A9-4A11-A48B-AD9FD98AF014}" destId="{FE0B8921-FEA6-4493-A8FB-06FB32A5AE36}" srcOrd="1" destOrd="0" presId="urn:microsoft.com/office/officeart/2018/2/layout/IconVerticalSolidList"/>
    <dgm:cxn modelId="{93A24F8B-F92A-4CF1-AE4F-1E749ABAFAE9}" type="presParOf" srcId="{DC9021E6-B8A9-4A11-A48B-AD9FD98AF014}" destId="{A4BC3387-091E-4E37-B662-9434C64039CE}" srcOrd="2" destOrd="0" presId="urn:microsoft.com/office/officeart/2018/2/layout/IconVerticalSolidList"/>
    <dgm:cxn modelId="{6BE1C429-104B-497B-86EE-01965EF47D43}" type="presParOf" srcId="{DC9021E6-B8A9-4A11-A48B-AD9FD98AF014}" destId="{9A463BE7-37BD-4027-80E6-8CECAC8D8B88}" srcOrd="3" destOrd="0" presId="urn:microsoft.com/office/officeart/2018/2/layout/IconVerticalSolidList"/>
    <dgm:cxn modelId="{8A5918E1-1BC7-4AF4-89F2-C0DC88521F0E}" type="presParOf" srcId="{F5B874DB-6E76-468C-BD0B-9C64BD41B50A}" destId="{6C79E4C9-6089-4B1A-B889-BC6D83BAB133}" srcOrd="3" destOrd="0" presId="urn:microsoft.com/office/officeart/2018/2/layout/IconVerticalSolidList"/>
    <dgm:cxn modelId="{1E1DBD03-C5C0-44BA-9E0E-8D6DD834D32F}" type="presParOf" srcId="{F5B874DB-6E76-468C-BD0B-9C64BD41B50A}" destId="{4872C1CF-AE78-41D9-8E5B-C56B2A72289E}" srcOrd="4" destOrd="0" presId="urn:microsoft.com/office/officeart/2018/2/layout/IconVerticalSolidList"/>
    <dgm:cxn modelId="{6DA03ED4-E4BC-49D1-829B-C1882FB1D899}" type="presParOf" srcId="{4872C1CF-AE78-41D9-8E5B-C56B2A72289E}" destId="{39FA91AD-C14C-4C4C-BF1B-95BDE024F3A4}" srcOrd="0" destOrd="0" presId="urn:microsoft.com/office/officeart/2018/2/layout/IconVerticalSolidList"/>
    <dgm:cxn modelId="{89937290-E489-4A96-8067-1420D9DAED16}" type="presParOf" srcId="{4872C1CF-AE78-41D9-8E5B-C56B2A72289E}" destId="{0DFB348F-5F14-4D6C-8A89-1E14B759E643}" srcOrd="1" destOrd="0" presId="urn:microsoft.com/office/officeart/2018/2/layout/IconVerticalSolidList"/>
    <dgm:cxn modelId="{A9AE2C3A-E71C-4D6B-9EA8-ED76E5B736B5}" type="presParOf" srcId="{4872C1CF-AE78-41D9-8E5B-C56B2A72289E}" destId="{67A1CE3C-4077-4394-A5CB-C42FC68765C5}" srcOrd="2" destOrd="0" presId="urn:microsoft.com/office/officeart/2018/2/layout/IconVerticalSolidList"/>
    <dgm:cxn modelId="{85F2D646-6DE4-415D-9959-726832F63B8F}" type="presParOf" srcId="{4872C1CF-AE78-41D9-8E5B-C56B2A72289E}" destId="{0F68D05D-2C82-4C71-8257-515EABABEA4D}" srcOrd="3" destOrd="0" presId="urn:microsoft.com/office/officeart/2018/2/layout/IconVerticalSolidList"/>
    <dgm:cxn modelId="{E4674A04-C668-4DF1-B77A-7BA8937A8AEB}" type="presParOf" srcId="{F5B874DB-6E76-468C-BD0B-9C64BD41B50A}" destId="{B0F3CAFD-BCDC-412A-A49A-89259B286DF0}" srcOrd="5" destOrd="0" presId="urn:microsoft.com/office/officeart/2018/2/layout/IconVerticalSolidList"/>
    <dgm:cxn modelId="{57CA149E-80CF-4DB3-A4CA-67B5D90CE076}" type="presParOf" srcId="{F5B874DB-6E76-468C-BD0B-9C64BD41B50A}" destId="{7110C82A-1DCA-4F6A-BBFC-F249ECD96D01}" srcOrd="6" destOrd="0" presId="urn:microsoft.com/office/officeart/2018/2/layout/IconVerticalSolidList"/>
    <dgm:cxn modelId="{000B8AC5-C012-4A65-B1FA-80CA71716F35}" type="presParOf" srcId="{7110C82A-1DCA-4F6A-BBFC-F249ECD96D01}" destId="{863D807D-1540-4563-B632-22107C4759BC}" srcOrd="0" destOrd="0" presId="urn:microsoft.com/office/officeart/2018/2/layout/IconVerticalSolidList"/>
    <dgm:cxn modelId="{325BB2FE-FF2A-498C-9C40-C3F9367D98F4}" type="presParOf" srcId="{7110C82A-1DCA-4F6A-BBFC-F249ECD96D01}" destId="{478350E1-9C77-44AE-AAA7-65BE71C4DB7F}" srcOrd="1" destOrd="0" presId="urn:microsoft.com/office/officeart/2018/2/layout/IconVerticalSolidList"/>
    <dgm:cxn modelId="{262295C3-973B-49A8-AD95-EFCFD06850AB}" type="presParOf" srcId="{7110C82A-1DCA-4F6A-BBFC-F249ECD96D01}" destId="{A2D437B9-8FE8-439F-A79C-662D14AF5A8B}" srcOrd="2" destOrd="0" presId="urn:microsoft.com/office/officeart/2018/2/layout/IconVerticalSolidList"/>
    <dgm:cxn modelId="{453F5CBD-6FFD-495B-AC7D-991EAC791463}" type="presParOf" srcId="{7110C82A-1DCA-4F6A-BBFC-F249ECD96D01}" destId="{3F0489DA-C816-4B77-9431-D9609FE7065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025C69-F0AA-4447-B899-D3E9E89DF0A7}">
      <dsp:nvSpPr>
        <dsp:cNvPr id="0" name=""/>
        <dsp:cNvSpPr/>
      </dsp:nvSpPr>
      <dsp:spPr>
        <a:xfrm>
          <a:off x="1212569" y="696099"/>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A6A0EA-0902-4BF7-AD3F-3155A88FFB08}">
      <dsp:nvSpPr>
        <dsp:cNvPr id="0" name=""/>
        <dsp:cNvSpPr/>
      </dsp:nvSpPr>
      <dsp:spPr>
        <a:xfrm>
          <a:off x="417971" y="2440238"/>
          <a:ext cx="2889450" cy="121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1" i="0" kern="1200"/>
            <a:t>Recreation</a:t>
          </a:r>
          <a:r>
            <a:rPr lang="en-US" sz="1100" b="0" i="0" kern="1200"/>
            <a:t> refers to all those activities that people choose to do to refresh their bodies and minds and make their leisure time more interesting and enjoyable. Examples of recreation activities are walking, swimming, meditation, reading, playing games and dancing.</a:t>
          </a:r>
          <a:endParaRPr lang="en-US" sz="1100" kern="1200"/>
        </a:p>
      </dsp:txBody>
      <dsp:txXfrm>
        <a:off x="417971" y="2440238"/>
        <a:ext cx="2889450" cy="1215000"/>
      </dsp:txXfrm>
    </dsp:sp>
    <dsp:sp modelId="{808387D8-34DD-413F-B7C7-935EFFB0BC72}">
      <dsp:nvSpPr>
        <dsp:cNvPr id="0" name=""/>
        <dsp:cNvSpPr/>
      </dsp:nvSpPr>
      <dsp:spPr>
        <a:xfrm>
          <a:off x="4607673" y="696099"/>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E6A554-B4E7-410F-A4B1-959AC9AA1C14}">
      <dsp:nvSpPr>
        <dsp:cNvPr id="0" name=""/>
        <dsp:cNvSpPr/>
      </dsp:nvSpPr>
      <dsp:spPr>
        <a:xfrm>
          <a:off x="3813075" y="2440238"/>
          <a:ext cx="2889450" cy="121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1" i="0" kern="1200"/>
            <a:t>Leisure</a:t>
          </a:r>
          <a:r>
            <a:rPr lang="en-US" sz="1100" b="0" i="0" kern="1200"/>
            <a:t> refers to the free time that people can spend away from their everyday responsibilities (e.g. work and domestic tasks) to rest, relax and enjoy life. It is during leisure time that people participate in recreation and sporting activities.</a:t>
          </a:r>
          <a:endParaRPr lang="en-US" sz="1100" kern="1200"/>
        </a:p>
      </dsp:txBody>
      <dsp:txXfrm>
        <a:off x="3813075" y="2440238"/>
        <a:ext cx="2889450" cy="1215000"/>
      </dsp:txXfrm>
    </dsp:sp>
    <dsp:sp modelId="{23768634-098E-44CA-A19C-5DBB59403DA3}">
      <dsp:nvSpPr>
        <dsp:cNvPr id="0" name=""/>
        <dsp:cNvSpPr/>
      </dsp:nvSpPr>
      <dsp:spPr>
        <a:xfrm>
          <a:off x="8002777" y="696099"/>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C5D62F-8DC8-4927-BB54-238DD8027176}">
      <dsp:nvSpPr>
        <dsp:cNvPr id="0" name=""/>
        <dsp:cNvSpPr/>
      </dsp:nvSpPr>
      <dsp:spPr>
        <a:xfrm>
          <a:off x="7208178" y="2440238"/>
          <a:ext cx="2889450" cy="121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1" i="0" kern="1200"/>
            <a:t>Sport</a:t>
          </a:r>
          <a:r>
            <a:rPr lang="en-US" sz="1100" b="0" i="0" kern="1200"/>
            <a:t> refers to any type of organized physical activity, e.g. soccer, rugby, football, basketball and athletics.</a:t>
          </a:r>
          <a:endParaRPr lang="en-US" sz="1100" kern="1200"/>
        </a:p>
      </dsp:txBody>
      <dsp:txXfrm>
        <a:off x="7208178" y="2440238"/>
        <a:ext cx="2889450" cy="1215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312E5C-A261-4E0C-B83F-261C41A62D40}">
      <dsp:nvSpPr>
        <dsp:cNvPr id="0" name=""/>
        <dsp:cNvSpPr/>
      </dsp:nvSpPr>
      <dsp:spPr>
        <a:xfrm>
          <a:off x="38870" y="436200"/>
          <a:ext cx="10102049" cy="58858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6F3C04-D103-4824-9BFF-937783FC3EE5}">
      <dsp:nvSpPr>
        <dsp:cNvPr id="0" name=""/>
        <dsp:cNvSpPr/>
      </dsp:nvSpPr>
      <dsp:spPr>
        <a:xfrm>
          <a:off x="-23396" y="456952"/>
          <a:ext cx="589862" cy="51834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4EF226-79AD-4CC4-8E42-E4EFECEA6708}">
      <dsp:nvSpPr>
        <dsp:cNvPr id="0" name=""/>
        <dsp:cNvSpPr/>
      </dsp:nvSpPr>
      <dsp:spPr>
        <a:xfrm>
          <a:off x="378878" y="606844"/>
          <a:ext cx="9723170" cy="396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55" tIns="41955" rIns="41955" bIns="41955" numCol="1" spcCol="1270" anchor="ctr" anchorCtr="0">
          <a:noAutofit/>
        </a:bodyPr>
        <a:lstStyle/>
        <a:p>
          <a:pPr marL="0" lvl="0" indent="0" algn="l" defTabSz="622300">
            <a:lnSpc>
              <a:spcPct val="90000"/>
            </a:lnSpc>
            <a:spcBef>
              <a:spcPct val="0"/>
            </a:spcBef>
            <a:spcAft>
              <a:spcPct val="35000"/>
            </a:spcAft>
            <a:buNone/>
          </a:pPr>
          <a:r>
            <a:rPr lang="en-US" sz="1400" kern="1200" dirty="0"/>
            <a:t>    When guiding future planning discussions always include recreation, socialization and leisure as an essential support and  </a:t>
          </a:r>
        </a:p>
        <a:p>
          <a:pPr marL="0" lvl="0" indent="0" algn="l" defTabSz="622300">
            <a:lnSpc>
              <a:spcPct val="90000"/>
            </a:lnSpc>
            <a:spcBef>
              <a:spcPct val="0"/>
            </a:spcBef>
            <a:spcAft>
              <a:spcPct val="35000"/>
            </a:spcAft>
            <a:buNone/>
          </a:pPr>
          <a:r>
            <a:rPr lang="en-US" sz="1400" kern="1200" dirty="0"/>
            <a:t>     service. </a:t>
          </a:r>
        </a:p>
      </dsp:txBody>
      <dsp:txXfrm>
        <a:off x="378878" y="606844"/>
        <a:ext cx="9723170" cy="396425"/>
      </dsp:txXfrm>
    </dsp:sp>
    <dsp:sp modelId="{633936E9-2212-4176-ABD0-3EF7474F4443}">
      <dsp:nvSpPr>
        <dsp:cNvPr id="0" name=""/>
        <dsp:cNvSpPr/>
      </dsp:nvSpPr>
      <dsp:spPr>
        <a:xfrm>
          <a:off x="0" y="1357652"/>
          <a:ext cx="10102049" cy="58312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0B8921-FEA6-4493-A8FB-06FB32A5AE36}">
      <dsp:nvSpPr>
        <dsp:cNvPr id="0" name=""/>
        <dsp:cNvSpPr/>
      </dsp:nvSpPr>
      <dsp:spPr>
        <a:xfrm>
          <a:off x="-103294" y="1516549"/>
          <a:ext cx="718710" cy="35338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463BE7-37BD-4027-80E6-8CECAC8D8B88}">
      <dsp:nvSpPr>
        <dsp:cNvPr id="0" name=""/>
        <dsp:cNvSpPr/>
      </dsp:nvSpPr>
      <dsp:spPr>
        <a:xfrm>
          <a:off x="408826" y="1504940"/>
          <a:ext cx="9723170" cy="396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55" tIns="41955" rIns="41955" bIns="41955" numCol="1" spcCol="1270" anchor="ctr" anchorCtr="0">
          <a:noAutofit/>
        </a:bodyPr>
        <a:lstStyle/>
        <a:p>
          <a:pPr marL="0" lvl="0" indent="0" algn="l" defTabSz="622300">
            <a:lnSpc>
              <a:spcPct val="90000"/>
            </a:lnSpc>
            <a:spcBef>
              <a:spcPct val="0"/>
            </a:spcBef>
            <a:spcAft>
              <a:spcPct val="35000"/>
            </a:spcAft>
            <a:buNone/>
          </a:pPr>
          <a:r>
            <a:rPr lang="en-US" sz="1400" kern="1200" dirty="0"/>
            <a:t>    The DDS website has a list of many recreation and social opportunities available throughout the state, both DDS and   </a:t>
          </a:r>
        </a:p>
        <a:p>
          <a:pPr marL="0" lvl="0" indent="0" algn="l" defTabSz="622300">
            <a:lnSpc>
              <a:spcPct val="90000"/>
            </a:lnSpc>
            <a:spcBef>
              <a:spcPct val="0"/>
            </a:spcBef>
            <a:spcAft>
              <a:spcPct val="35000"/>
            </a:spcAft>
            <a:buNone/>
          </a:pPr>
          <a:r>
            <a:rPr lang="en-US" sz="1400" kern="1200" dirty="0"/>
            <a:t>    community sponsored activities </a:t>
          </a:r>
          <a:r>
            <a:rPr lang="en-US" sz="1400" b="1" kern="1200" dirty="0">
              <a:solidFill>
                <a:schemeClr val="bg1"/>
              </a:solidFill>
              <a:hlinkClick xmlns:r="http://schemas.openxmlformats.org/officeDocument/2006/relationships" r:id="rId5">
                <a:extLst>
                  <a:ext uri="{A12FA001-AC4F-418D-AE19-62706E023703}">
                    <ahyp:hlinkClr xmlns:ahyp="http://schemas.microsoft.com/office/drawing/2018/hyperlinkcolor" val="tx"/>
                  </a:ext>
                </a:extLst>
              </a:hlinkClick>
            </a:rPr>
            <a:t>Leisure Resources (ct.gov)</a:t>
          </a:r>
          <a:endParaRPr lang="en-US" sz="1400" b="1" kern="1200" dirty="0">
            <a:solidFill>
              <a:schemeClr val="bg1"/>
            </a:solidFill>
          </a:endParaRPr>
        </a:p>
      </dsp:txBody>
      <dsp:txXfrm>
        <a:off x="408826" y="1504940"/>
        <a:ext cx="9723170" cy="396425"/>
      </dsp:txXfrm>
    </dsp:sp>
    <dsp:sp modelId="{39FA91AD-C14C-4C4C-BF1B-95BDE024F3A4}">
      <dsp:nvSpPr>
        <dsp:cNvPr id="0" name=""/>
        <dsp:cNvSpPr/>
      </dsp:nvSpPr>
      <dsp:spPr>
        <a:xfrm>
          <a:off x="0" y="2248928"/>
          <a:ext cx="10102049" cy="160430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FB348F-5F14-4D6C-8A89-1E14B759E643}">
      <dsp:nvSpPr>
        <dsp:cNvPr id="0" name=""/>
        <dsp:cNvSpPr/>
      </dsp:nvSpPr>
      <dsp:spPr>
        <a:xfrm>
          <a:off x="4819483" y="2381235"/>
          <a:ext cx="533017" cy="311944"/>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68D05D-2C82-4C71-8257-515EABABEA4D}">
      <dsp:nvSpPr>
        <dsp:cNvPr id="0" name=""/>
        <dsp:cNvSpPr/>
      </dsp:nvSpPr>
      <dsp:spPr>
        <a:xfrm>
          <a:off x="433047" y="2531961"/>
          <a:ext cx="9137057" cy="1009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55" tIns="41955" rIns="41955" bIns="41955" numCol="1" spcCol="1270" anchor="ctr" anchorCtr="0">
          <a:noAutofit/>
        </a:bodyPr>
        <a:lstStyle/>
        <a:p>
          <a:pPr marL="0" lvl="0" indent="0" algn="l" defTabSz="622300">
            <a:lnSpc>
              <a:spcPct val="90000"/>
            </a:lnSpc>
            <a:spcBef>
              <a:spcPct val="0"/>
            </a:spcBef>
            <a:spcAft>
              <a:spcPct val="35000"/>
            </a:spcAft>
            <a:buNone/>
          </a:pPr>
          <a:r>
            <a:rPr lang="en-US" sz="1400" b="0" i="0" kern="1200" dirty="0"/>
            <a:t>             Why friends are so important ? -</a:t>
          </a:r>
          <a:r>
            <a:rPr lang="en-US" sz="1400" b="0" i="1" kern="1200" dirty="0"/>
            <a:t>Psychology Today</a:t>
          </a:r>
        </a:p>
        <a:p>
          <a:pPr marL="0" lvl="0" indent="0" algn="l" defTabSz="622300">
            <a:lnSpc>
              <a:spcPct val="90000"/>
            </a:lnSpc>
            <a:spcBef>
              <a:spcPct val="0"/>
            </a:spcBef>
            <a:spcAft>
              <a:spcPct val="35000"/>
            </a:spcAft>
            <a:buNone/>
          </a:pPr>
          <a:r>
            <a:rPr lang="en-US" sz="1400" b="0" i="0" kern="1200" dirty="0"/>
            <a:t>Having solid friendships is important for two main reasons. First, they make life more enjoyable. We get to share the beautiful aspects of life with people who we love, which can enrich our everyday experiences. Second, our friends help us through the difficult times. Having friends to support us through hard times can make unimaginably difficult situations seem more tolerable.</a:t>
          </a:r>
          <a:endParaRPr lang="en-US" sz="1400" kern="1200" dirty="0"/>
        </a:p>
      </dsp:txBody>
      <dsp:txXfrm>
        <a:off x="433047" y="2531961"/>
        <a:ext cx="9137057" cy="1009644"/>
      </dsp:txXfrm>
    </dsp:sp>
    <dsp:sp modelId="{863D807D-1540-4563-B632-22107C4759BC}">
      <dsp:nvSpPr>
        <dsp:cNvPr id="0" name=""/>
        <dsp:cNvSpPr/>
      </dsp:nvSpPr>
      <dsp:spPr>
        <a:xfrm flipV="1">
          <a:off x="8679109" y="3753091"/>
          <a:ext cx="146513" cy="252211"/>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478350E1-9C77-44AE-AAA7-65BE71C4DB7F}">
      <dsp:nvSpPr>
        <dsp:cNvPr id="0" name=""/>
        <dsp:cNvSpPr/>
      </dsp:nvSpPr>
      <dsp:spPr>
        <a:xfrm>
          <a:off x="149210" y="2358500"/>
          <a:ext cx="680571" cy="285137"/>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t="-35000" b="-35000"/>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0489DA-C816-4B77-9431-D9609FE7065D}">
      <dsp:nvSpPr>
        <dsp:cNvPr id="0" name=""/>
        <dsp:cNvSpPr/>
      </dsp:nvSpPr>
      <dsp:spPr>
        <a:xfrm>
          <a:off x="389757" y="3797744"/>
          <a:ext cx="9723170" cy="396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55" tIns="41955" rIns="41955" bIns="41955" numCol="1" spcCol="1270" anchor="ctr" anchorCtr="0">
          <a:noAutofit/>
        </a:bodyPr>
        <a:lstStyle/>
        <a:p>
          <a:pPr marL="0" lvl="0" indent="0" algn="l" defTabSz="622300">
            <a:lnSpc>
              <a:spcPct val="90000"/>
            </a:lnSpc>
            <a:spcBef>
              <a:spcPct val="0"/>
            </a:spcBef>
            <a:spcAft>
              <a:spcPct val="35000"/>
            </a:spcAft>
            <a:buNone/>
          </a:pPr>
          <a:endParaRPr lang="en-US" sz="1400" kern="1200" dirty="0"/>
        </a:p>
      </dsp:txBody>
      <dsp:txXfrm>
        <a:off x="389757" y="3797744"/>
        <a:ext cx="9723170" cy="396425"/>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995B3-F713-E10C-80BD-C03A80B732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575730-4CCA-B95B-306B-802311BCF6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040B48-A251-6E4C-AAD7-35361AA10379}"/>
              </a:ext>
            </a:extLst>
          </p:cNvPr>
          <p:cNvSpPr>
            <a:spLocks noGrp="1"/>
          </p:cNvSpPr>
          <p:nvPr>
            <p:ph type="dt" sz="half" idx="10"/>
          </p:nvPr>
        </p:nvSpPr>
        <p:spPr/>
        <p:txBody>
          <a:bodyPr/>
          <a:lstStyle/>
          <a:p>
            <a:fld id="{951CC8DA-7588-42EA-89D5-ED9503CCF2EF}" type="datetimeFigureOut">
              <a:rPr lang="en-US" smtClean="0"/>
              <a:t>2/22/2024</a:t>
            </a:fld>
            <a:endParaRPr lang="en-US"/>
          </a:p>
        </p:txBody>
      </p:sp>
      <p:sp>
        <p:nvSpPr>
          <p:cNvPr id="5" name="Footer Placeholder 4">
            <a:extLst>
              <a:ext uri="{FF2B5EF4-FFF2-40B4-BE49-F238E27FC236}">
                <a16:creationId xmlns:a16="http://schemas.microsoft.com/office/drawing/2014/main" id="{9CC74F03-0E1C-67F4-E4DA-011ED31F1C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081535-5DF1-8ABE-DA66-8DDF0DB3AF7D}"/>
              </a:ext>
            </a:extLst>
          </p:cNvPr>
          <p:cNvSpPr>
            <a:spLocks noGrp="1"/>
          </p:cNvSpPr>
          <p:nvPr>
            <p:ph type="sldNum" sz="quarter" idx="12"/>
          </p:nvPr>
        </p:nvSpPr>
        <p:spPr/>
        <p:txBody>
          <a:bodyPr/>
          <a:lstStyle/>
          <a:p>
            <a:fld id="{AEFF1DD6-9628-446A-A0EE-E5D31C69A500}" type="slidenum">
              <a:rPr lang="en-US" smtClean="0"/>
              <a:t>‹#›</a:t>
            </a:fld>
            <a:endParaRPr lang="en-US"/>
          </a:p>
        </p:txBody>
      </p:sp>
    </p:spTree>
    <p:extLst>
      <p:ext uri="{BB962C8B-B14F-4D97-AF65-F5344CB8AC3E}">
        <p14:creationId xmlns:p14="http://schemas.microsoft.com/office/powerpoint/2010/main" val="1237935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4B88-F8C0-F187-40B6-253AA27C82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F1F182-C2B6-F9DF-3D9B-81E719E2E7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50867-8160-1F80-EB38-BEA48D8A6751}"/>
              </a:ext>
            </a:extLst>
          </p:cNvPr>
          <p:cNvSpPr>
            <a:spLocks noGrp="1"/>
          </p:cNvSpPr>
          <p:nvPr>
            <p:ph type="dt" sz="half" idx="10"/>
          </p:nvPr>
        </p:nvSpPr>
        <p:spPr/>
        <p:txBody>
          <a:bodyPr/>
          <a:lstStyle/>
          <a:p>
            <a:fld id="{951CC8DA-7588-42EA-89D5-ED9503CCF2EF}" type="datetimeFigureOut">
              <a:rPr lang="en-US" smtClean="0"/>
              <a:t>2/22/2024</a:t>
            </a:fld>
            <a:endParaRPr lang="en-US"/>
          </a:p>
        </p:txBody>
      </p:sp>
      <p:sp>
        <p:nvSpPr>
          <p:cNvPr id="5" name="Footer Placeholder 4">
            <a:extLst>
              <a:ext uri="{FF2B5EF4-FFF2-40B4-BE49-F238E27FC236}">
                <a16:creationId xmlns:a16="http://schemas.microsoft.com/office/drawing/2014/main" id="{C035817C-D5D1-C4C9-C01E-0D6742585E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5EBC08-BD90-3C77-89AC-F475A1F60B0A}"/>
              </a:ext>
            </a:extLst>
          </p:cNvPr>
          <p:cNvSpPr>
            <a:spLocks noGrp="1"/>
          </p:cNvSpPr>
          <p:nvPr>
            <p:ph type="sldNum" sz="quarter" idx="12"/>
          </p:nvPr>
        </p:nvSpPr>
        <p:spPr/>
        <p:txBody>
          <a:bodyPr/>
          <a:lstStyle/>
          <a:p>
            <a:fld id="{AEFF1DD6-9628-446A-A0EE-E5D31C69A500}" type="slidenum">
              <a:rPr lang="en-US" smtClean="0"/>
              <a:t>‹#›</a:t>
            </a:fld>
            <a:endParaRPr lang="en-US"/>
          </a:p>
        </p:txBody>
      </p:sp>
    </p:spTree>
    <p:extLst>
      <p:ext uri="{BB962C8B-B14F-4D97-AF65-F5344CB8AC3E}">
        <p14:creationId xmlns:p14="http://schemas.microsoft.com/office/powerpoint/2010/main" val="763735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F5F869-B298-53FB-486D-088C139821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6EE861-3A56-0CF5-E557-31910CD9BF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C3AE5-2552-A85D-19DF-3710C64761AB}"/>
              </a:ext>
            </a:extLst>
          </p:cNvPr>
          <p:cNvSpPr>
            <a:spLocks noGrp="1"/>
          </p:cNvSpPr>
          <p:nvPr>
            <p:ph type="dt" sz="half" idx="10"/>
          </p:nvPr>
        </p:nvSpPr>
        <p:spPr/>
        <p:txBody>
          <a:bodyPr/>
          <a:lstStyle/>
          <a:p>
            <a:fld id="{951CC8DA-7588-42EA-89D5-ED9503CCF2EF}" type="datetimeFigureOut">
              <a:rPr lang="en-US" smtClean="0"/>
              <a:t>2/22/2024</a:t>
            </a:fld>
            <a:endParaRPr lang="en-US"/>
          </a:p>
        </p:txBody>
      </p:sp>
      <p:sp>
        <p:nvSpPr>
          <p:cNvPr id="5" name="Footer Placeholder 4">
            <a:extLst>
              <a:ext uri="{FF2B5EF4-FFF2-40B4-BE49-F238E27FC236}">
                <a16:creationId xmlns:a16="http://schemas.microsoft.com/office/drawing/2014/main" id="{E6AB7E85-5A0F-D5B9-628A-07C913D4D4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7353C9-D69E-FDAE-E333-CDB47992EBC3}"/>
              </a:ext>
            </a:extLst>
          </p:cNvPr>
          <p:cNvSpPr>
            <a:spLocks noGrp="1"/>
          </p:cNvSpPr>
          <p:nvPr>
            <p:ph type="sldNum" sz="quarter" idx="12"/>
          </p:nvPr>
        </p:nvSpPr>
        <p:spPr/>
        <p:txBody>
          <a:bodyPr/>
          <a:lstStyle/>
          <a:p>
            <a:fld id="{AEFF1DD6-9628-446A-A0EE-E5D31C69A500}" type="slidenum">
              <a:rPr lang="en-US" smtClean="0"/>
              <a:t>‹#›</a:t>
            </a:fld>
            <a:endParaRPr lang="en-US"/>
          </a:p>
        </p:txBody>
      </p:sp>
    </p:spTree>
    <p:extLst>
      <p:ext uri="{BB962C8B-B14F-4D97-AF65-F5344CB8AC3E}">
        <p14:creationId xmlns:p14="http://schemas.microsoft.com/office/powerpoint/2010/main" val="254453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1C69-54CC-D737-6F42-CEFED3DE74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9DA1D7-C1A6-3676-D68B-2F6569A1F3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B2197E-6441-B575-02D0-726697E92CC1}"/>
              </a:ext>
            </a:extLst>
          </p:cNvPr>
          <p:cNvSpPr>
            <a:spLocks noGrp="1"/>
          </p:cNvSpPr>
          <p:nvPr>
            <p:ph type="dt" sz="half" idx="10"/>
          </p:nvPr>
        </p:nvSpPr>
        <p:spPr/>
        <p:txBody>
          <a:bodyPr/>
          <a:lstStyle/>
          <a:p>
            <a:fld id="{951CC8DA-7588-42EA-89D5-ED9503CCF2EF}" type="datetimeFigureOut">
              <a:rPr lang="en-US" smtClean="0"/>
              <a:t>2/22/2024</a:t>
            </a:fld>
            <a:endParaRPr lang="en-US"/>
          </a:p>
        </p:txBody>
      </p:sp>
      <p:sp>
        <p:nvSpPr>
          <p:cNvPr id="5" name="Footer Placeholder 4">
            <a:extLst>
              <a:ext uri="{FF2B5EF4-FFF2-40B4-BE49-F238E27FC236}">
                <a16:creationId xmlns:a16="http://schemas.microsoft.com/office/drawing/2014/main" id="{756D4E46-0588-D14A-FAD7-FC73A413E1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098AC-3C35-3353-B06F-845E36B173CA}"/>
              </a:ext>
            </a:extLst>
          </p:cNvPr>
          <p:cNvSpPr>
            <a:spLocks noGrp="1"/>
          </p:cNvSpPr>
          <p:nvPr>
            <p:ph type="sldNum" sz="quarter" idx="12"/>
          </p:nvPr>
        </p:nvSpPr>
        <p:spPr/>
        <p:txBody>
          <a:bodyPr/>
          <a:lstStyle/>
          <a:p>
            <a:fld id="{AEFF1DD6-9628-446A-A0EE-E5D31C69A500}" type="slidenum">
              <a:rPr lang="en-US" smtClean="0"/>
              <a:t>‹#›</a:t>
            </a:fld>
            <a:endParaRPr lang="en-US"/>
          </a:p>
        </p:txBody>
      </p:sp>
    </p:spTree>
    <p:extLst>
      <p:ext uri="{BB962C8B-B14F-4D97-AF65-F5344CB8AC3E}">
        <p14:creationId xmlns:p14="http://schemas.microsoft.com/office/powerpoint/2010/main" val="1613730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B17D0-B27B-BFFF-EE12-4795EFDD37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69166A-2538-B9DA-5AA8-772A8ECA999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7D97E8-8B31-39DB-7B9F-3864B3535497}"/>
              </a:ext>
            </a:extLst>
          </p:cNvPr>
          <p:cNvSpPr>
            <a:spLocks noGrp="1"/>
          </p:cNvSpPr>
          <p:nvPr>
            <p:ph type="dt" sz="half" idx="10"/>
          </p:nvPr>
        </p:nvSpPr>
        <p:spPr/>
        <p:txBody>
          <a:bodyPr/>
          <a:lstStyle/>
          <a:p>
            <a:fld id="{951CC8DA-7588-42EA-89D5-ED9503CCF2EF}" type="datetimeFigureOut">
              <a:rPr lang="en-US" smtClean="0"/>
              <a:t>2/22/2024</a:t>
            </a:fld>
            <a:endParaRPr lang="en-US"/>
          </a:p>
        </p:txBody>
      </p:sp>
      <p:sp>
        <p:nvSpPr>
          <p:cNvPr id="5" name="Footer Placeholder 4">
            <a:extLst>
              <a:ext uri="{FF2B5EF4-FFF2-40B4-BE49-F238E27FC236}">
                <a16:creationId xmlns:a16="http://schemas.microsoft.com/office/drawing/2014/main" id="{E0344F84-F7B0-D1E9-A99B-C41A023797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31B85-4378-4DF6-F336-BF93F1BCA924}"/>
              </a:ext>
            </a:extLst>
          </p:cNvPr>
          <p:cNvSpPr>
            <a:spLocks noGrp="1"/>
          </p:cNvSpPr>
          <p:nvPr>
            <p:ph type="sldNum" sz="quarter" idx="12"/>
          </p:nvPr>
        </p:nvSpPr>
        <p:spPr/>
        <p:txBody>
          <a:bodyPr/>
          <a:lstStyle/>
          <a:p>
            <a:fld id="{AEFF1DD6-9628-446A-A0EE-E5D31C69A500}" type="slidenum">
              <a:rPr lang="en-US" smtClean="0"/>
              <a:t>‹#›</a:t>
            </a:fld>
            <a:endParaRPr lang="en-US"/>
          </a:p>
        </p:txBody>
      </p:sp>
    </p:spTree>
    <p:extLst>
      <p:ext uri="{BB962C8B-B14F-4D97-AF65-F5344CB8AC3E}">
        <p14:creationId xmlns:p14="http://schemas.microsoft.com/office/powerpoint/2010/main" val="4212901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04AC4-FDB4-4772-8C6C-7564A38FBA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0A97DD-37A6-BD34-56DE-16DFDE4E5A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2B5071-365D-99B0-9046-372FFD66B9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10C9FE-E4F5-BE37-B44A-DC2809F813ED}"/>
              </a:ext>
            </a:extLst>
          </p:cNvPr>
          <p:cNvSpPr>
            <a:spLocks noGrp="1"/>
          </p:cNvSpPr>
          <p:nvPr>
            <p:ph type="dt" sz="half" idx="10"/>
          </p:nvPr>
        </p:nvSpPr>
        <p:spPr/>
        <p:txBody>
          <a:bodyPr/>
          <a:lstStyle/>
          <a:p>
            <a:fld id="{951CC8DA-7588-42EA-89D5-ED9503CCF2EF}" type="datetimeFigureOut">
              <a:rPr lang="en-US" smtClean="0"/>
              <a:t>2/22/2024</a:t>
            </a:fld>
            <a:endParaRPr lang="en-US"/>
          </a:p>
        </p:txBody>
      </p:sp>
      <p:sp>
        <p:nvSpPr>
          <p:cNvPr id="6" name="Footer Placeholder 5">
            <a:extLst>
              <a:ext uri="{FF2B5EF4-FFF2-40B4-BE49-F238E27FC236}">
                <a16:creationId xmlns:a16="http://schemas.microsoft.com/office/drawing/2014/main" id="{1981A5F6-77C0-0D32-83BC-EFF0D2DA3D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3B4984-3D76-9F1E-BD27-1823A112EA30}"/>
              </a:ext>
            </a:extLst>
          </p:cNvPr>
          <p:cNvSpPr>
            <a:spLocks noGrp="1"/>
          </p:cNvSpPr>
          <p:nvPr>
            <p:ph type="sldNum" sz="quarter" idx="12"/>
          </p:nvPr>
        </p:nvSpPr>
        <p:spPr/>
        <p:txBody>
          <a:bodyPr/>
          <a:lstStyle/>
          <a:p>
            <a:fld id="{AEFF1DD6-9628-446A-A0EE-E5D31C69A500}" type="slidenum">
              <a:rPr lang="en-US" smtClean="0"/>
              <a:t>‹#›</a:t>
            </a:fld>
            <a:endParaRPr lang="en-US"/>
          </a:p>
        </p:txBody>
      </p:sp>
    </p:spTree>
    <p:extLst>
      <p:ext uri="{BB962C8B-B14F-4D97-AF65-F5344CB8AC3E}">
        <p14:creationId xmlns:p14="http://schemas.microsoft.com/office/powerpoint/2010/main" val="2466450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C30DF-D2C4-4A22-F2B5-5436549A19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B5DCEF2-2D12-0473-73E1-5755AE2CC2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200A15-0011-CE2E-FB53-E9549ECE0B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2AF2AB-1BE7-34C1-44A1-34C272CF97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5BA280-EFE4-2710-E06A-6113CDCBC8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BE989C-A58D-EF86-1A84-58C2A58AA961}"/>
              </a:ext>
            </a:extLst>
          </p:cNvPr>
          <p:cNvSpPr>
            <a:spLocks noGrp="1"/>
          </p:cNvSpPr>
          <p:nvPr>
            <p:ph type="dt" sz="half" idx="10"/>
          </p:nvPr>
        </p:nvSpPr>
        <p:spPr/>
        <p:txBody>
          <a:bodyPr/>
          <a:lstStyle/>
          <a:p>
            <a:fld id="{951CC8DA-7588-42EA-89D5-ED9503CCF2EF}" type="datetimeFigureOut">
              <a:rPr lang="en-US" smtClean="0"/>
              <a:t>2/22/2024</a:t>
            </a:fld>
            <a:endParaRPr lang="en-US"/>
          </a:p>
        </p:txBody>
      </p:sp>
      <p:sp>
        <p:nvSpPr>
          <p:cNvPr id="8" name="Footer Placeholder 7">
            <a:extLst>
              <a:ext uri="{FF2B5EF4-FFF2-40B4-BE49-F238E27FC236}">
                <a16:creationId xmlns:a16="http://schemas.microsoft.com/office/drawing/2014/main" id="{C6CF9F08-4696-AA78-5630-D79B4064D2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6F8E87-B603-253A-7819-EB1F96E58485}"/>
              </a:ext>
            </a:extLst>
          </p:cNvPr>
          <p:cNvSpPr>
            <a:spLocks noGrp="1"/>
          </p:cNvSpPr>
          <p:nvPr>
            <p:ph type="sldNum" sz="quarter" idx="12"/>
          </p:nvPr>
        </p:nvSpPr>
        <p:spPr/>
        <p:txBody>
          <a:bodyPr/>
          <a:lstStyle/>
          <a:p>
            <a:fld id="{AEFF1DD6-9628-446A-A0EE-E5D31C69A500}" type="slidenum">
              <a:rPr lang="en-US" smtClean="0"/>
              <a:t>‹#›</a:t>
            </a:fld>
            <a:endParaRPr lang="en-US"/>
          </a:p>
        </p:txBody>
      </p:sp>
    </p:spTree>
    <p:extLst>
      <p:ext uri="{BB962C8B-B14F-4D97-AF65-F5344CB8AC3E}">
        <p14:creationId xmlns:p14="http://schemas.microsoft.com/office/powerpoint/2010/main" val="3811721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140FE-47BF-57B2-0361-75565884F2E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C433B87-7251-A779-C8B0-37649ECA28CB}"/>
              </a:ext>
            </a:extLst>
          </p:cNvPr>
          <p:cNvSpPr>
            <a:spLocks noGrp="1"/>
          </p:cNvSpPr>
          <p:nvPr>
            <p:ph type="dt" sz="half" idx="10"/>
          </p:nvPr>
        </p:nvSpPr>
        <p:spPr/>
        <p:txBody>
          <a:bodyPr/>
          <a:lstStyle/>
          <a:p>
            <a:fld id="{951CC8DA-7588-42EA-89D5-ED9503CCF2EF}" type="datetimeFigureOut">
              <a:rPr lang="en-US" smtClean="0"/>
              <a:t>2/22/2024</a:t>
            </a:fld>
            <a:endParaRPr lang="en-US"/>
          </a:p>
        </p:txBody>
      </p:sp>
      <p:sp>
        <p:nvSpPr>
          <p:cNvPr id="4" name="Footer Placeholder 3">
            <a:extLst>
              <a:ext uri="{FF2B5EF4-FFF2-40B4-BE49-F238E27FC236}">
                <a16:creationId xmlns:a16="http://schemas.microsoft.com/office/drawing/2014/main" id="{46C32000-E0E2-113B-C0EE-D5FCE5C8FA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A4C928-1BAE-E572-4DEC-E55C00D1DED5}"/>
              </a:ext>
            </a:extLst>
          </p:cNvPr>
          <p:cNvSpPr>
            <a:spLocks noGrp="1"/>
          </p:cNvSpPr>
          <p:nvPr>
            <p:ph type="sldNum" sz="quarter" idx="12"/>
          </p:nvPr>
        </p:nvSpPr>
        <p:spPr/>
        <p:txBody>
          <a:bodyPr/>
          <a:lstStyle/>
          <a:p>
            <a:fld id="{AEFF1DD6-9628-446A-A0EE-E5D31C69A500}" type="slidenum">
              <a:rPr lang="en-US" smtClean="0"/>
              <a:t>‹#›</a:t>
            </a:fld>
            <a:endParaRPr lang="en-US"/>
          </a:p>
        </p:txBody>
      </p:sp>
    </p:spTree>
    <p:extLst>
      <p:ext uri="{BB962C8B-B14F-4D97-AF65-F5344CB8AC3E}">
        <p14:creationId xmlns:p14="http://schemas.microsoft.com/office/powerpoint/2010/main" val="1278861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2A81E4-B27E-5885-E1E4-AFAC4C6941EC}"/>
              </a:ext>
            </a:extLst>
          </p:cNvPr>
          <p:cNvSpPr>
            <a:spLocks noGrp="1"/>
          </p:cNvSpPr>
          <p:nvPr>
            <p:ph type="dt" sz="half" idx="10"/>
          </p:nvPr>
        </p:nvSpPr>
        <p:spPr/>
        <p:txBody>
          <a:bodyPr/>
          <a:lstStyle/>
          <a:p>
            <a:fld id="{951CC8DA-7588-42EA-89D5-ED9503CCF2EF}" type="datetimeFigureOut">
              <a:rPr lang="en-US" smtClean="0"/>
              <a:t>2/22/2024</a:t>
            </a:fld>
            <a:endParaRPr lang="en-US"/>
          </a:p>
        </p:txBody>
      </p:sp>
      <p:sp>
        <p:nvSpPr>
          <p:cNvPr id="3" name="Footer Placeholder 2">
            <a:extLst>
              <a:ext uri="{FF2B5EF4-FFF2-40B4-BE49-F238E27FC236}">
                <a16:creationId xmlns:a16="http://schemas.microsoft.com/office/drawing/2014/main" id="{28FE8042-647E-0532-B2BA-D4DF2EB28D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305CD6-9AA6-9F7C-03E9-FA3C6F7FC05B}"/>
              </a:ext>
            </a:extLst>
          </p:cNvPr>
          <p:cNvSpPr>
            <a:spLocks noGrp="1"/>
          </p:cNvSpPr>
          <p:nvPr>
            <p:ph type="sldNum" sz="quarter" idx="12"/>
          </p:nvPr>
        </p:nvSpPr>
        <p:spPr/>
        <p:txBody>
          <a:bodyPr/>
          <a:lstStyle/>
          <a:p>
            <a:fld id="{AEFF1DD6-9628-446A-A0EE-E5D31C69A500}" type="slidenum">
              <a:rPr lang="en-US" smtClean="0"/>
              <a:t>‹#›</a:t>
            </a:fld>
            <a:endParaRPr lang="en-US"/>
          </a:p>
        </p:txBody>
      </p:sp>
    </p:spTree>
    <p:extLst>
      <p:ext uri="{BB962C8B-B14F-4D97-AF65-F5344CB8AC3E}">
        <p14:creationId xmlns:p14="http://schemas.microsoft.com/office/powerpoint/2010/main" val="1307306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0DF06-F473-7B68-49A0-C333AF7296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BAC9AD-5C24-DC55-18B3-0AE6B1EF50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2EDDB7-9BD9-FD43-816A-2537105C18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F35C60-A401-CE4B-A9FA-2B0CD339EA6A}"/>
              </a:ext>
            </a:extLst>
          </p:cNvPr>
          <p:cNvSpPr>
            <a:spLocks noGrp="1"/>
          </p:cNvSpPr>
          <p:nvPr>
            <p:ph type="dt" sz="half" idx="10"/>
          </p:nvPr>
        </p:nvSpPr>
        <p:spPr/>
        <p:txBody>
          <a:bodyPr/>
          <a:lstStyle/>
          <a:p>
            <a:fld id="{951CC8DA-7588-42EA-89D5-ED9503CCF2EF}" type="datetimeFigureOut">
              <a:rPr lang="en-US" smtClean="0"/>
              <a:t>2/22/2024</a:t>
            </a:fld>
            <a:endParaRPr lang="en-US"/>
          </a:p>
        </p:txBody>
      </p:sp>
      <p:sp>
        <p:nvSpPr>
          <p:cNvPr id="6" name="Footer Placeholder 5">
            <a:extLst>
              <a:ext uri="{FF2B5EF4-FFF2-40B4-BE49-F238E27FC236}">
                <a16:creationId xmlns:a16="http://schemas.microsoft.com/office/drawing/2014/main" id="{7DE143E5-62D0-C065-93CF-B2A94DDF58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ECF7CF-51CF-87E2-3021-7559207F7C41}"/>
              </a:ext>
            </a:extLst>
          </p:cNvPr>
          <p:cNvSpPr>
            <a:spLocks noGrp="1"/>
          </p:cNvSpPr>
          <p:nvPr>
            <p:ph type="sldNum" sz="quarter" idx="12"/>
          </p:nvPr>
        </p:nvSpPr>
        <p:spPr/>
        <p:txBody>
          <a:bodyPr/>
          <a:lstStyle/>
          <a:p>
            <a:fld id="{AEFF1DD6-9628-446A-A0EE-E5D31C69A500}" type="slidenum">
              <a:rPr lang="en-US" smtClean="0"/>
              <a:t>‹#›</a:t>
            </a:fld>
            <a:endParaRPr lang="en-US"/>
          </a:p>
        </p:txBody>
      </p:sp>
    </p:spTree>
    <p:extLst>
      <p:ext uri="{BB962C8B-B14F-4D97-AF65-F5344CB8AC3E}">
        <p14:creationId xmlns:p14="http://schemas.microsoft.com/office/powerpoint/2010/main" val="3929581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DB68A-D703-3A56-AD00-5D3CEF1D98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753B2C-FB8C-9DDB-4777-575BA31D00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3FF556-5DD1-855D-E47C-35B6A45BC1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5A8B11-DFA2-38D4-6123-EBEA15118DD7}"/>
              </a:ext>
            </a:extLst>
          </p:cNvPr>
          <p:cNvSpPr>
            <a:spLocks noGrp="1"/>
          </p:cNvSpPr>
          <p:nvPr>
            <p:ph type="dt" sz="half" idx="10"/>
          </p:nvPr>
        </p:nvSpPr>
        <p:spPr/>
        <p:txBody>
          <a:bodyPr/>
          <a:lstStyle/>
          <a:p>
            <a:fld id="{951CC8DA-7588-42EA-89D5-ED9503CCF2EF}" type="datetimeFigureOut">
              <a:rPr lang="en-US" smtClean="0"/>
              <a:t>2/22/2024</a:t>
            </a:fld>
            <a:endParaRPr lang="en-US"/>
          </a:p>
        </p:txBody>
      </p:sp>
      <p:sp>
        <p:nvSpPr>
          <p:cNvPr id="6" name="Footer Placeholder 5">
            <a:extLst>
              <a:ext uri="{FF2B5EF4-FFF2-40B4-BE49-F238E27FC236}">
                <a16:creationId xmlns:a16="http://schemas.microsoft.com/office/drawing/2014/main" id="{B0BF9147-0324-6308-F5B6-9E137621AD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9AC2AD-ABBD-0D0D-2982-AF41B699AC7B}"/>
              </a:ext>
            </a:extLst>
          </p:cNvPr>
          <p:cNvSpPr>
            <a:spLocks noGrp="1"/>
          </p:cNvSpPr>
          <p:nvPr>
            <p:ph type="sldNum" sz="quarter" idx="12"/>
          </p:nvPr>
        </p:nvSpPr>
        <p:spPr/>
        <p:txBody>
          <a:bodyPr/>
          <a:lstStyle/>
          <a:p>
            <a:fld id="{AEFF1DD6-9628-446A-A0EE-E5D31C69A500}" type="slidenum">
              <a:rPr lang="en-US" smtClean="0"/>
              <a:t>‹#›</a:t>
            </a:fld>
            <a:endParaRPr lang="en-US"/>
          </a:p>
        </p:txBody>
      </p:sp>
    </p:spTree>
    <p:extLst>
      <p:ext uri="{BB962C8B-B14F-4D97-AF65-F5344CB8AC3E}">
        <p14:creationId xmlns:p14="http://schemas.microsoft.com/office/powerpoint/2010/main" val="2234802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E6DE54-1044-29F1-89A6-FDF02E8769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36D4C1-F174-CA4E-A070-294951B8A6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8E83E0-B59D-DD17-9792-0B798BC0D1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51CC8DA-7588-42EA-89D5-ED9503CCF2EF}" type="datetimeFigureOut">
              <a:rPr lang="en-US" smtClean="0"/>
              <a:t>2/22/2024</a:t>
            </a:fld>
            <a:endParaRPr lang="en-US"/>
          </a:p>
        </p:txBody>
      </p:sp>
      <p:sp>
        <p:nvSpPr>
          <p:cNvPr id="5" name="Footer Placeholder 4">
            <a:extLst>
              <a:ext uri="{FF2B5EF4-FFF2-40B4-BE49-F238E27FC236}">
                <a16:creationId xmlns:a16="http://schemas.microsoft.com/office/drawing/2014/main" id="{83B45783-AE7E-3174-05C9-283B291D28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1577008-122A-6D28-368E-E1CFF36C59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EFF1DD6-9628-446A-A0EE-E5D31C69A500}" type="slidenum">
              <a:rPr lang="en-US" smtClean="0"/>
              <a:t>‹#›</a:t>
            </a:fld>
            <a:endParaRPr lang="en-US"/>
          </a:p>
        </p:txBody>
      </p:sp>
    </p:spTree>
    <p:extLst>
      <p:ext uri="{BB962C8B-B14F-4D97-AF65-F5344CB8AC3E}">
        <p14:creationId xmlns:p14="http://schemas.microsoft.com/office/powerpoint/2010/main" val="1292773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9.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hand reaching out to each other&#10;&#10;Description automatically generated">
            <a:extLst>
              <a:ext uri="{FF2B5EF4-FFF2-40B4-BE49-F238E27FC236}">
                <a16:creationId xmlns:a16="http://schemas.microsoft.com/office/drawing/2014/main" id="{B39E2D17-F063-6390-A506-4303DDDEFD0D}"/>
              </a:ext>
            </a:extLst>
          </p:cNvPr>
          <p:cNvPicPr>
            <a:picLocks noChangeAspect="1"/>
          </p:cNvPicPr>
          <p:nvPr/>
        </p:nvPicPr>
        <p:blipFill rotWithShape="1">
          <a:blip r:embed="rId2">
            <a:extLst>
              <a:ext uri="{28A0092B-C50C-407E-A947-70E740481C1C}">
                <a14:useLocalDpi xmlns:a14="http://schemas.microsoft.com/office/drawing/2010/main" val="0"/>
              </a:ext>
            </a:extLst>
          </a:blip>
          <a:srcRect t="9675" r="3327" b="8860"/>
          <a:stretch/>
        </p:blipFill>
        <p:spPr>
          <a:xfrm>
            <a:off x="20" y="10"/>
            <a:ext cx="12191981" cy="6857990"/>
          </a:xfrm>
          <a:prstGeom prst="rect">
            <a:avLst/>
          </a:prstGeom>
        </p:spPr>
      </p:pic>
      <p:sp>
        <p:nvSpPr>
          <p:cNvPr id="34" name="Rectangle 33">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63C553-A979-D5C5-D7E6-845DBE7E9DA2}"/>
              </a:ext>
            </a:extLst>
          </p:cNvPr>
          <p:cNvSpPr>
            <a:spLocks noGrp="1"/>
          </p:cNvSpPr>
          <p:nvPr>
            <p:ph type="ctrTitle"/>
          </p:nvPr>
        </p:nvSpPr>
        <p:spPr>
          <a:xfrm>
            <a:off x="404553" y="3091928"/>
            <a:ext cx="9078562" cy="2387600"/>
          </a:xfrm>
        </p:spPr>
        <p:txBody>
          <a:bodyPr>
            <a:normAutofit/>
          </a:bodyPr>
          <a:lstStyle/>
          <a:p>
            <a:pPr algn="l"/>
            <a:r>
              <a:rPr lang="en-US" sz="6600">
                <a:solidFill>
                  <a:schemeClr val="bg1"/>
                </a:solidFill>
              </a:rPr>
              <a:t>Benefits of Community Connection</a:t>
            </a:r>
          </a:p>
        </p:txBody>
      </p:sp>
      <p:sp>
        <p:nvSpPr>
          <p:cNvPr id="36" name="Rectangle: Rounded Corners 35">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04FF6C0A-87A7-32F7-E539-F8F29392113D}"/>
              </a:ext>
            </a:extLst>
          </p:cNvPr>
          <p:cNvSpPr>
            <a:spLocks noGrp="1"/>
          </p:cNvSpPr>
          <p:nvPr>
            <p:ph type="subTitle" idx="1"/>
          </p:nvPr>
        </p:nvSpPr>
        <p:spPr>
          <a:xfrm>
            <a:off x="404553" y="5624945"/>
            <a:ext cx="9078562" cy="592975"/>
          </a:xfrm>
        </p:spPr>
        <p:txBody>
          <a:bodyPr anchor="ctr">
            <a:normAutofit/>
          </a:bodyPr>
          <a:lstStyle/>
          <a:p>
            <a:pPr algn="l"/>
            <a:r>
              <a:rPr lang="en-US">
                <a:solidFill>
                  <a:schemeClr val="bg1"/>
                </a:solidFill>
              </a:rPr>
              <a:t>Why We Need Each Other </a:t>
            </a:r>
          </a:p>
        </p:txBody>
      </p:sp>
    </p:spTree>
    <p:extLst>
      <p:ext uri="{BB962C8B-B14F-4D97-AF65-F5344CB8AC3E}">
        <p14:creationId xmlns:p14="http://schemas.microsoft.com/office/powerpoint/2010/main" val="240203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7200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c 17">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B27808C-E4EC-8F39-E346-302162D5A399}"/>
              </a:ext>
            </a:extLst>
          </p:cNvPr>
          <p:cNvSpPr>
            <a:spLocks noGrp="1"/>
          </p:cNvSpPr>
          <p:nvPr>
            <p:ph type="title"/>
          </p:nvPr>
        </p:nvSpPr>
        <p:spPr>
          <a:xfrm>
            <a:off x="838200" y="365125"/>
            <a:ext cx="10515600" cy="1325563"/>
          </a:xfrm>
        </p:spPr>
        <p:txBody>
          <a:bodyPr>
            <a:normAutofit/>
          </a:bodyPr>
          <a:lstStyle/>
          <a:p>
            <a:pPr algn="ctr"/>
            <a:r>
              <a:rPr lang="en-US" dirty="0"/>
              <a:t>Functional or Personal Relationship</a:t>
            </a:r>
          </a:p>
        </p:txBody>
      </p:sp>
      <p:sp>
        <p:nvSpPr>
          <p:cNvPr id="3" name="Content Placeholder 2">
            <a:extLst>
              <a:ext uri="{FF2B5EF4-FFF2-40B4-BE49-F238E27FC236}">
                <a16:creationId xmlns:a16="http://schemas.microsoft.com/office/drawing/2014/main" id="{832E149D-627A-AF76-05E3-A2A8804DA1EB}"/>
              </a:ext>
            </a:extLst>
          </p:cNvPr>
          <p:cNvSpPr>
            <a:spLocks/>
          </p:cNvSpPr>
          <p:nvPr/>
        </p:nvSpPr>
        <p:spPr>
          <a:xfrm>
            <a:off x="1562470" y="1736493"/>
            <a:ext cx="8765913" cy="4440470"/>
          </a:xfrm>
          <a:prstGeom prst="rect">
            <a:avLst/>
          </a:prstGeom>
        </p:spPr>
        <p:txBody>
          <a:bodyPr>
            <a:normAutofit/>
          </a:bodyPr>
          <a:lstStyle/>
          <a:p>
            <a:pPr defTabSz="685800">
              <a:spcAft>
                <a:spcPts val="600"/>
              </a:spcAft>
            </a:pPr>
            <a:r>
              <a:rPr lang="en-US" sz="1500" kern="1200" dirty="0">
                <a:solidFill>
                  <a:schemeClr val="tx1"/>
                </a:solidFill>
                <a:latin typeface="+mn-lt"/>
                <a:ea typeface="+mn-ea"/>
                <a:cs typeface="+mn-cs"/>
              </a:rPr>
              <a:t>■ Personal relationships — are those we have with people because we want to, because we like someone </a:t>
            </a:r>
          </a:p>
          <a:p>
            <a:pPr defTabSz="685800">
              <a:spcAft>
                <a:spcPts val="600"/>
              </a:spcAft>
            </a:pPr>
            <a:r>
              <a:rPr lang="en-US" sz="1500" kern="1200" dirty="0">
                <a:solidFill>
                  <a:schemeClr val="tx1"/>
                </a:solidFill>
                <a:latin typeface="+mn-lt"/>
                <a:ea typeface="+mn-ea"/>
                <a:cs typeface="+mn-cs"/>
              </a:rPr>
              <a:t>■ Functional relationships — are those we have with people for a reason, there is a specific function in the relationship </a:t>
            </a:r>
          </a:p>
          <a:p>
            <a:pPr defTabSz="685800">
              <a:spcAft>
                <a:spcPts val="600"/>
              </a:spcAft>
            </a:pPr>
            <a:r>
              <a:rPr lang="en-US" sz="1200" i="1" dirty="0"/>
              <a:t>Research and Training Center on Community Living, Institute on Community Integration (UCEDD), at the University of Minnesota</a:t>
            </a:r>
            <a:endParaRPr lang="en-US" sz="1200" i="1" kern="1200" dirty="0">
              <a:solidFill>
                <a:schemeClr val="tx1"/>
              </a:solidFill>
              <a:latin typeface="+mn-lt"/>
              <a:ea typeface="+mn-ea"/>
              <a:cs typeface="+mn-cs"/>
            </a:endParaRPr>
          </a:p>
          <a:p>
            <a:pPr marL="0" indent="0">
              <a:spcAft>
                <a:spcPts val="600"/>
              </a:spcAft>
              <a:buNone/>
            </a:pPr>
            <a:endParaRPr lang="en-US" dirty="0"/>
          </a:p>
        </p:txBody>
      </p:sp>
      <p:pic>
        <p:nvPicPr>
          <p:cNvPr id="5" name="Picture 4">
            <a:extLst>
              <a:ext uri="{FF2B5EF4-FFF2-40B4-BE49-F238E27FC236}">
                <a16:creationId xmlns:a16="http://schemas.microsoft.com/office/drawing/2014/main" id="{347B8E82-4705-1423-7E51-3FDF12CA8C2C}"/>
              </a:ext>
            </a:extLst>
          </p:cNvPr>
          <p:cNvPicPr>
            <a:picLocks noChangeAspect="1"/>
          </p:cNvPicPr>
          <p:nvPr/>
        </p:nvPicPr>
        <p:blipFill>
          <a:blip r:embed="rId2"/>
          <a:stretch>
            <a:fillRect/>
          </a:stretch>
        </p:blipFill>
        <p:spPr>
          <a:xfrm>
            <a:off x="6257620" y="3268520"/>
            <a:ext cx="4070763" cy="2852658"/>
          </a:xfrm>
          <a:prstGeom prst="rect">
            <a:avLst/>
          </a:prstGeom>
        </p:spPr>
      </p:pic>
      <p:sp>
        <p:nvSpPr>
          <p:cNvPr id="7" name="TextBox 6">
            <a:extLst>
              <a:ext uri="{FF2B5EF4-FFF2-40B4-BE49-F238E27FC236}">
                <a16:creationId xmlns:a16="http://schemas.microsoft.com/office/drawing/2014/main" id="{0F2D22AF-97B6-A65C-4994-CC21E9BC9264}"/>
              </a:ext>
            </a:extLst>
          </p:cNvPr>
          <p:cNvSpPr txBox="1"/>
          <p:nvPr/>
        </p:nvSpPr>
        <p:spPr>
          <a:xfrm flipH="1">
            <a:off x="1700472" y="3290237"/>
            <a:ext cx="4394004" cy="2977738"/>
          </a:xfrm>
          <a:prstGeom prst="rect">
            <a:avLst/>
          </a:prstGeom>
          <a:noFill/>
        </p:spPr>
        <p:txBody>
          <a:bodyPr wrap="square" rtlCol="0">
            <a:spAutoFit/>
          </a:bodyPr>
          <a:lstStyle/>
          <a:p>
            <a:pPr defTabSz="685800">
              <a:spcAft>
                <a:spcPts val="600"/>
              </a:spcAft>
            </a:pPr>
            <a:r>
              <a:rPr lang="en-US" sz="1350" kern="1200" dirty="0">
                <a:solidFill>
                  <a:schemeClr val="tx1"/>
                </a:solidFill>
                <a:latin typeface="+mn-lt"/>
                <a:ea typeface="+mn-ea"/>
                <a:cs typeface="+mn-cs"/>
              </a:rPr>
              <a:t>What is the balance in your life between personal and functional relationships? </a:t>
            </a:r>
            <a:br>
              <a:rPr lang="en-US" sz="1350" dirty="0"/>
            </a:br>
            <a:r>
              <a:rPr lang="en-US" sz="1350" kern="1200" dirty="0">
                <a:solidFill>
                  <a:schemeClr val="tx1"/>
                </a:solidFill>
                <a:latin typeface="+mn-lt"/>
                <a:ea typeface="+mn-ea"/>
                <a:cs typeface="+mn-cs"/>
              </a:rPr>
              <a:t>What is the balance in the life of the average person with a disability? </a:t>
            </a:r>
          </a:p>
          <a:p>
            <a:pPr marL="285750" indent="-285750" defTabSz="685800">
              <a:spcAft>
                <a:spcPts val="600"/>
              </a:spcAft>
              <a:buFont typeface="Arial" panose="020B0604020202020204" pitchFamily="34" charset="0"/>
              <a:buChar char="•"/>
            </a:pPr>
            <a:r>
              <a:rPr lang="en-US" sz="1350" kern="1200" dirty="0">
                <a:solidFill>
                  <a:schemeClr val="tx1"/>
                </a:solidFill>
                <a:latin typeface="+mn-lt"/>
                <a:ea typeface="+mn-ea"/>
                <a:cs typeface="+mn-cs"/>
              </a:rPr>
              <a:t>Most people with a disability have a disproportionate share of functional relationships in their life — their day often consists of people paid to spend time with them. </a:t>
            </a:r>
          </a:p>
          <a:p>
            <a:pPr defTabSz="685800">
              <a:spcAft>
                <a:spcPts val="600"/>
              </a:spcAft>
            </a:pPr>
            <a:r>
              <a:rPr lang="en-US" sz="1350" kern="1200" dirty="0">
                <a:solidFill>
                  <a:schemeClr val="tx1"/>
                </a:solidFill>
                <a:latin typeface="+mn-lt"/>
                <a:ea typeface="+mn-ea"/>
                <a:cs typeface="+mn-cs"/>
              </a:rPr>
              <a:t>How would you feel about your day and about yourself if you had  more functional relationships (people there because they had to be there) than </a:t>
            </a:r>
            <a:r>
              <a:rPr lang="en-US" sz="1350" dirty="0"/>
              <a:t>personal relationships?</a:t>
            </a:r>
            <a:endParaRPr lang="en-US" sz="1350" kern="1200" dirty="0">
              <a:solidFill>
                <a:schemeClr val="tx1"/>
              </a:solidFill>
              <a:latin typeface="+mn-lt"/>
              <a:ea typeface="+mn-ea"/>
              <a:cs typeface="+mn-cs"/>
            </a:endParaRPr>
          </a:p>
          <a:p>
            <a:pPr defTabSz="685800">
              <a:spcAft>
                <a:spcPts val="600"/>
              </a:spcAft>
            </a:pPr>
            <a:r>
              <a:rPr lang="pt-BR" sz="1050" i="1" kern="1200" dirty="0">
                <a:solidFill>
                  <a:schemeClr val="tx1"/>
                </a:solidFill>
                <a:latin typeface="+mn-lt"/>
                <a:ea typeface="+mn-ea"/>
                <a:cs typeface="+mn-cs"/>
              </a:rPr>
              <a:t>Angela Novak Amado, Ph.D.</a:t>
            </a:r>
            <a:endParaRPr lang="en-US" sz="1400" i="1" dirty="0"/>
          </a:p>
        </p:txBody>
      </p:sp>
      <p:sp>
        <p:nvSpPr>
          <p:cNvPr id="4" name="TextBox 3">
            <a:extLst>
              <a:ext uri="{FF2B5EF4-FFF2-40B4-BE49-F238E27FC236}">
                <a16:creationId xmlns:a16="http://schemas.microsoft.com/office/drawing/2014/main" id="{66894B6C-BE41-9F45-862D-6A3AFEECF754}"/>
              </a:ext>
            </a:extLst>
          </p:cNvPr>
          <p:cNvSpPr txBox="1"/>
          <p:nvPr/>
        </p:nvSpPr>
        <p:spPr>
          <a:xfrm>
            <a:off x="2362426" y="1349249"/>
            <a:ext cx="8322030" cy="369332"/>
          </a:xfrm>
          <a:prstGeom prst="rect">
            <a:avLst/>
          </a:prstGeom>
          <a:noFill/>
        </p:spPr>
        <p:txBody>
          <a:bodyPr wrap="square" rtlCol="0">
            <a:spAutoFit/>
          </a:bodyPr>
          <a:lstStyle/>
          <a:p>
            <a:r>
              <a:rPr lang="en-US" dirty="0"/>
              <a:t>Is your life and community interactions with people you choose to be with ?</a:t>
            </a:r>
          </a:p>
        </p:txBody>
      </p:sp>
      <p:sp>
        <p:nvSpPr>
          <p:cNvPr id="6" name="TextBox 5">
            <a:extLst>
              <a:ext uri="{FF2B5EF4-FFF2-40B4-BE49-F238E27FC236}">
                <a16:creationId xmlns:a16="http://schemas.microsoft.com/office/drawing/2014/main" id="{6568B482-ADB1-4E02-DE82-C30B93B33936}"/>
              </a:ext>
            </a:extLst>
          </p:cNvPr>
          <p:cNvSpPr txBox="1"/>
          <p:nvPr/>
        </p:nvSpPr>
        <p:spPr>
          <a:xfrm>
            <a:off x="2362426" y="6332815"/>
            <a:ext cx="9921943" cy="369332"/>
          </a:xfrm>
          <a:prstGeom prst="rect">
            <a:avLst/>
          </a:prstGeom>
          <a:noFill/>
        </p:spPr>
        <p:txBody>
          <a:bodyPr wrap="square" rtlCol="0">
            <a:spAutoFit/>
          </a:bodyPr>
          <a:lstStyle/>
          <a:p>
            <a:r>
              <a:rPr lang="en-US" dirty="0"/>
              <a:t>What can be done to shift that balance and how can we assist with that?</a:t>
            </a:r>
          </a:p>
        </p:txBody>
      </p:sp>
    </p:spTree>
    <p:extLst>
      <p:ext uri="{BB962C8B-B14F-4D97-AF65-F5344CB8AC3E}">
        <p14:creationId xmlns:p14="http://schemas.microsoft.com/office/powerpoint/2010/main" val="1248426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72000">
              <a:schemeClr val="accent1">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13826-21AA-151B-582F-3EAADA1C00E7}"/>
              </a:ext>
            </a:extLst>
          </p:cNvPr>
          <p:cNvSpPr>
            <a:spLocks noGrp="1"/>
          </p:cNvSpPr>
          <p:nvPr>
            <p:ph type="title"/>
          </p:nvPr>
        </p:nvSpPr>
        <p:spPr>
          <a:xfrm>
            <a:off x="1148918" y="551557"/>
            <a:ext cx="9397753" cy="682440"/>
          </a:xfrm>
        </p:spPr>
        <p:txBody>
          <a:bodyPr>
            <a:normAutofit fontScale="90000"/>
          </a:bodyPr>
          <a:lstStyle/>
          <a:p>
            <a:pPr algn="ctr"/>
            <a:r>
              <a:rPr lang="en-US" dirty="0"/>
              <a:t>Community Connections</a:t>
            </a:r>
          </a:p>
        </p:txBody>
      </p:sp>
      <p:graphicFrame>
        <p:nvGraphicFramePr>
          <p:cNvPr id="5" name="Content Placeholder 2">
            <a:extLst>
              <a:ext uri="{FF2B5EF4-FFF2-40B4-BE49-F238E27FC236}">
                <a16:creationId xmlns:a16="http://schemas.microsoft.com/office/drawing/2014/main" id="{67ADBEF8-B227-32F4-2285-F722998714D1}"/>
              </a:ext>
            </a:extLst>
          </p:cNvPr>
          <p:cNvGraphicFramePr>
            <a:graphicFrameLocks noGrp="1"/>
          </p:cNvGraphicFramePr>
          <p:nvPr>
            <p:ph idx="1"/>
            <p:extLst>
              <p:ext uri="{D42A27DB-BD31-4B8C-83A1-F6EECF244321}">
                <p14:modId xmlns:p14="http://schemas.microsoft.com/office/powerpoint/2010/main" val="197018148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DBA726B8-9B73-5129-D4EA-AC1EF0E130ED}"/>
              </a:ext>
            </a:extLst>
          </p:cNvPr>
          <p:cNvSpPr txBox="1"/>
          <p:nvPr/>
        </p:nvSpPr>
        <p:spPr>
          <a:xfrm>
            <a:off x="5024761" y="1319242"/>
            <a:ext cx="5060272" cy="369332"/>
          </a:xfrm>
          <a:prstGeom prst="rect">
            <a:avLst/>
          </a:prstGeom>
          <a:noFill/>
        </p:spPr>
        <p:txBody>
          <a:bodyPr wrap="square" rtlCol="0">
            <a:spAutoFit/>
          </a:bodyPr>
          <a:lstStyle/>
          <a:p>
            <a:r>
              <a:rPr lang="en-US" dirty="0"/>
              <a:t>Ways to connect</a:t>
            </a:r>
          </a:p>
        </p:txBody>
      </p:sp>
    </p:spTree>
    <p:extLst>
      <p:ext uri="{BB962C8B-B14F-4D97-AF65-F5344CB8AC3E}">
        <p14:creationId xmlns:p14="http://schemas.microsoft.com/office/powerpoint/2010/main" val="2457737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19088A-661E-1013-9DF2-F9B62620D01B}"/>
              </a:ext>
            </a:extLst>
          </p:cNvPr>
          <p:cNvSpPr>
            <a:spLocks noGrp="1"/>
          </p:cNvSpPr>
          <p:nvPr>
            <p:ph type="title"/>
          </p:nvPr>
        </p:nvSpPr>
        <p:spPr>
          <a:xfrm>
            <a:off x="804672" y="802955"/>
            <a:ext cx="4977976" cy="1454051"/>
          </a:xfrm>
        </p:spPr>
        <p:txBody>
          <a:bodyPr>
            <a:normAutofit fontScale="90000"/>
          </a:bodyPr>
          <a:lstStyle/>
          <a:p>
            <a:r>
              <a:rPr lang="en-US" sz="3600" dirty="0">
                <a:solidFill>
                  <a:schemeClr val="tx2"/>
                </a:solidFill>
              </a:rPr>
              <a:t>Recreation, leisure &amp; sports play an important role in our communities.</a:t>
            </a:r>
          </a:p>
        </p:txBody>
      </p:sp>
      <p:sp>
        <p:nvSpPr>
          <p:cNvPr id="22" name="Content Placeholder 2">
            <a:extLst>
              <a:ext uri="{FF2B5EF4-FFF2-40B4-BE49-F238E27FC236}">
                <a16:creationId xmlns:a16="http://schemas.microsoft.com/office/drawing/2014/main" id="{53F5FBD8-9CD9-BA20-D855-F7D271BB93FC}"/>
              </a:ext>
            </a:extLst>
          </p:cNvPr>
          <p:cNvSpPr>
            <a:spLocks noGrp="1"/>
          </p:cNvSpPr>
          <p:nvPr>
            <p:ph idx="1"/>
          </p:nvPr>
        </p:nvSpPr>
        <p:spPr>
          <a:xfrm>
            <a:off x="804672" y="2421682"/>
            <a:ext cx="4977578" cy="3639289"/>
          </a:xfrm>
        </p:spPr>
        <p:txBody>
          <a:bodyPr anchor="ctr">
            <a:normAutofit/>
          </a:bodyPr>
          <a:lstStyle/>
          <a:p>
            <a:r>
              <a:rPr lang="en-US" sz="1300" b="0" i="0" dirty="0">
                <a:solidFill>
                  <a:schemeClr val="tx2"/>
                </a:solidFill>
                <a:effectLst/>
                <a:latin typeface="Times New Roman" panose="02020603050405020304" pitchFamily="18" charset="0"/>
              </a:rPr>
              <a:t>Like culture and art, recreation, leisure and sports activities play an important role in communities. The many benefits include improving the health and well-being of individuals, contributing to the empowerment of individuals, and promoting the development of inclusive communities. Recreation, leisure and sports activities may involve individuals, small groups, teams or whole communities and are relevant to people of all different ages, abilities and levels of skill. The types of recreation, leisure and sports activities people participate in vary greatly depending on local context</a:t>
            </a:r>
            <a:r>
              <a:rPr lang="en-US" sz="1300" dirty="0">
                <a:solidFill>
                  <a:schemeClr val="tx2"/>
                </a:solidFill>
                <a:latin typeface="Times New Roman" panose="02020603050405020304" pitchFamily="18" charset="0"/>
              </a:rPr>
              <a:t> </a:t>
            </a:r>
            <a:r>
              <a:rPr lang="en-US" sz="1300" b="0" i="0" dirty="0">
                <a:solidFill>
                  <a:schemeClr val="tx2"/>
                </a:solidFill>
                <a:effectLst/>
                <a:latin typeface="Times New Roman" panose="02020603050405020304" pitchFamily="18" charset="0"/>
              </a:rPr>
              <a:t>and tend to reflect the social systems and cultural values.</a:t>
            </a:r>
          </a:p>
          <a:p>
            <a:r>
              <a:rPr lang="en-US" sz="1300" b="0" i="0" dirty="0">
                <a:solidFill>
                  <a:schemeClr val="tx2"/>
                </a:solidFill>
                <a:effectLst/>
                <a:latin typeface="Times New Roman" panose="02020603050405020304" pitchFamily="18" charset="0"/>
              </a:rPr>
              <a:t>Participation in recreation, leisure and sports activities may be one of the few opportunities people with disabilities have to engage in community life beyond their immediate families</a:t>
            </a:r>
            <a:r>
              <a:rPr lang="en-US" sz="1300" dirty="0">
                <a:solidFill>
                  <a:schemeClr val="tx2"/>
                </a:solidFill>
                <a:latin typeface="Times New Roman" panose="02020603050405020304" pitchFamily="18" charset="0"/>
              </a:rPr>
              <a:t> or their functional relationships.</a:t>
            </a:r>
            <a:endParaRPr lang="en-US" sz="1300" dirty="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Graphic 23" descr="Water Polo player">
            <a:extLst>
              <a:ext uri="{FF2B5EF4-FFF2-40B4-BE49-F238E27FC236}">
                <a16:creationId xmlns:a16="http://schemas.microsoft.com/office/drawing/2014/main" id="{806B1EFB-47DE-3AB4-3037-7ABC491B69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1273227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7200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B2EDA8A-052E-5EE2-9ACA-FB8EA7D81E74}"/>
              </a:ext>
            </a:extLst>
          </p:cNvPr>
          <p:cNvSpPr/>
          <p:nvPr/>
        </p:nvSpPr>
        <p:spPr>
          <a:xfrm rot="3240000">
            <a:off x="3094525" y="-228011"/>
            <a:ext cx="3090486" cy="4116625"/>
          </a:xfrm>
          <a:custGeom>
            <a:avLst/>
            <a:gdLst>
              <a:gd name="connsiteX0" fmla="*/ 0 w 1585113"/>
              <a:gd name="connsiteY0" fmla="*/ 1030323 h 1585113"/>
              <a:gd name="connsiteX1" fmla="*/ 396278 w 1585113"/>
              <a:gd name="connsiteY1" fmla="*/ 1030323 h 1585113"/>
              <a:gd name="connsiteX2" fmla="*/ 396278 w 1585113"/>
              <a:gd name="connsiteY2" fmla="*/ 0 h 1585113"/>
              <a:gd name="connsiteX3" fmla="*/ 1188835 w 1585113"/>
              <a:gd name="connsiteY3" fmla="*/ 0 h 1585113"/>
              <a:gd name="connsiteX4" fmla="*/ 1188835 w 1585113"/>
              <a:gd name="connsiteY4" fmla="*/ 1030323 h 1585113"/>
              <a:gd name="connsiteX5" fmla="*/ 1585113 w 1585113"/>
              <a:gd name="connsiteY5" fmla="*/ 1030323 h 1585113"/>
              <a:gd name="connsiteX6" fmla="*/ 792557 w 1585113"/>
              <a:gd name="connsiteY6" fmla="*/ 1585113 h 1585113"/>
              <a:gd name="connsiteX7" fmla="*/ 0 w 1585113"/>
              <a:gd name="connsiteY7" fmla="*/ 1030323 h 158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5113" h="1585113">
                <a:moveTo>
                  <a:pt x="1030323" y="1585113"/>
                </a:moveTo>
                <a:lnTo>
                  <a:pt x="1030323" y="1188835"/>
                </a:lnTo>
                <a:lnTo>
                  <a:pt x="0" y="1188835"/>
                </a:lnTo>
                <a:lnTo>
                  <a:pt x="0" y="396278"/>
                </a:lnTo>
                <a:lnTo>
                  <a:pt x="1030323" y="396278"/>
                </a:lnTo>
                <a:lnTo>
                  <a:pt x="1030323" y="0"/>
                </a:lnTo>
                <a:lnTo>
                  <a:pt x="1585113" y="792556"/>
                </a:lnTo>
                <a:lnTo>
                  <a:pt x="1030323" y="158511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136" tIns="595413" rIns="476530" bIns="595414" numCol="1" spcCol="1270" anchor="ctr" anchorCtr="0">
            <a:noAutofit/>
          </a:bodyPr>
          <a:lstStyle/>
          <a:p>
            <a:pPr marL="0" lvl="0" indent="0" algn="ctr" defTabSz="1244600">
              <a:lnSpc>
                <a:spcPct val="90000"/>
              </a:lnSpc>
              <a:spcBef>
                <a:spcPct val="0"/>
              </a:spcBef>
              <a:spcAft>
                <a:spcPct val="35000"/>
              </a:spcAft>
              <a:buNone/>
            </a:pPr>
            <a:r>
              <a:rPr lang="en-US" sz="1600" b="1" i="0" dirty="0"/>
              <a:t>skills development</a:t>
            </a:r>
            <a:r>
              <a:rPr lang="en-US" sz="1600" b="0" i="0" dirty="0"/>
              <a:t> – physical and social skills are some of the many skills that can be developed through participation in recreation and sports activities</a:t>
            </a:r>
            <a:endParaRPr lang="en-US" sz="1600" kern="1200" dirty="0"/>
          </a:p>
        </p:txBody>
      </p:sp>
      <p:sp>
        <p:nvSpPr>
          <p:cNvPr id="3" name="Freeform: Shape 2">
            <a:extLst>
              <a:ext uri="{FF2B5EF4-FFF2-40B4-BE49-F238E27FC236}">
                <a16:creationId xmlns:a16="http://schemas.microsoft.com/office/drawing/2014/main" id="{D4B1CD0F-8376-EFB0-6956-123C3BC98421}"/>
              </a:ext>
            </a:extLst>
          </p:cNvPr>
          <p:cNvSpPr/>
          <p:nvPr/>
        </p:nvSpPr>
        <p:spPr>
          <a:xfrm rot="1980000">
            <a:off x="5346444" y="149922"/>
            <a:ext cx="4136478" cy="3278356"/>
          </a:xfrm>
          <a:custGeom>
            <a:avLst/>
            <a:gdLst>
              <a:gd name="connsiteX0" fmla="*/ 0 w 1585113"/>
              <a:gd name="connsiteY0" fmla="*/ 1030323 h 1585113"/>
              <a:gd name="connsiteX1" fmla="*/ 396278 w 1585113"/>
              <a:gd name="connsiteY1" fmla="*/ 1030323 h 1585113"/>
              <a:gd name="connsiteX2" fmla="*/ 396278 w 1585113"/>
              <a:gd name="connsiteY2" fmla="*/ 0 h 1585113"/>
              <a:gd name="connsiteX3" fmla="*/ 1188835 w 1585113"/>
              <a:gd name="connsiteY3" fmla="*/ 0 h 1585113"/>
              <a:gd name="connsiteX4" fmla="*/ 1188835 w 1585113"/>
              <a:gd name="connsiteY4" fmla="*/ 1030323 h 1585113"/>
              <a:gd name="connsiteX5" fmla="*/ 1585113 w 1585113"/>
              <a:gd name="connsiteY5" fmla="*/ 1030323 h 1585113"/>
              <a:gd name="connsiteX6" fmla="*/ 792557 w 1585113"/>
              <a:gd name="connsiteY6" fmla="*/ 1585113 h 1585113"/>
              <a:gd name="connsiteX7" fmla="*/ 0 w 1585113"/>
              <a:gd name="connsiteY7" fmla="*/ 1030323 h 158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5113" h="1585113">
                <a:moveTo>
                  <a:pt x="0" y="1030323"/>
                </a:moveTo>
                <a:lnTo>
                  <a:pt x="396278" y="1030323"/>
                </a:lnTo>
                <a:lnTo>
                  <a:pt x="396278" y="0"/>
                </a:lnTo>
                <a:lnTo>
                  <a:pt x="1188835" y="0"/>
                </a:lnTo>
                <a:lnTo>
                  <a:pt x="1188835" y="1030323"/>
                </a:lnTo>
                <a:lnTo>
                  <a:pt x="1585113" y="1030323"/>
                </a:lnTo>
                <a:lnTo>
                  <a:pt x="792557" y="1585113"/>
                </a:lnTo>
                <a:lnTo>
                  <a:pt x="0" y="103032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vert270" wrap="square" lIns="723430" tIns="327152" rIns="723430" bIns="604547" numCol="1" spcCol="1270" anchor="ctr" anchorCtr="0">
            <a:noAutofit/>
          </a:bodyPr>
          <a:lstStyle/>
          <a:p>
            <a:pPr marL="0" lvl="0" indent="0" algn="ctr" defTabSz="2044700">
              <a:lnSpc>
                <a:spcPct val="90000"/>
              </a:lnSpc>
              <a:spcBef>
                <a:spcPct val="0"/>
              </a:spcBef>
              <a:spcAft>
                <a:spcPct val="35000"/>
              </a:spcAft>
              <a:buNone/>
            </a:pPr>
            <a:r>
              <a:rPr lang="en-US" sz="1400" b="1" i="0" dirty="0"/>
              <a:t>international peace and development</a:t>
            </a:r>
            <a:r>
              <a:rPr lang="en-US" sz="1400" b="0" i="0" dirty="0"/>
              <a:t> – sport is a universal language that can be used as a powerful tool to promote peace, tolerance and understanding by bringing people together across boundaries, cultures and religions</a:t>
            </a:r>
            <a:endParaRPr lang="en-US" sz="1400" kern="1200" dirty="0"/>
          </a:p>
        </p:txBody>
      </p:sp>
      <p:sp>
        <p:nvSpPr>
          <p:cNvPr id="4" name="Freeform: Shape 3">
            <a:extLst>
              <a:ext uri="{FF2B5EF4-FFF2-40B4-BE49-F238E27FC236}">
                <a16:creationId xmlns:a16="http://schemas.microsoft.com/office/drawing/2014/main" id="{E44A6387-E2F2-CEAA-9261-85B308FC7B87}"/>
              </a:ext>
            </a:extLst>
          </p:cNvPr>
          <p:cNvSpPr/>
          <p:nvPr/>
        </p:nvSpPr>
        <p:spPr>
          <a:xfrm rot="1080000">
            <a:off x="6901831" y="2387310"/>
            <a:ext cx="3853554" cy="4243591"/>
          </a:xfrm>
          <a:custGeom>
            <a:avLst/>
            <a:gdLst>
              <a:gd name="connsiteX0" fmla="*/ 0 w 1585113"/>
              <a:gd name="connsiteY0" fmla="*/ 1030323 h 1585113"/>
              <a:gd name="connsiteX1" fmla="*/ 396278 w 1585113"/>
              <a:gd name="connsiteY1" fmla="*/ 1030323 h 1585113"/>
              <a:gd name="connsiteX2" fmla="*/ 396278 w 1585113"/>
              <a:gd name="connsiteY2" fmla="*/ 0 h 1585113"/>
              <a:gd name="connsiteX3" fmla="*/ 1188835 w 1585113"/>
              <a:gd name="connsiteY3" fmla="*/ 0 h 1585113"/>
              <a:gd name="connsiteX4" fmla="*/ 1188835 w 1585113"/>
              <a:gd name="connsiteY4" fmla="*/ 1030323 h 1585113"/>
              <a:gd name="connsiteX5" fmla="*/ 1585113 w 1585113"/>
              <a:gd name="connsiteY5" fmla="*/ 1030323 h 1585113"/>
              <a:gd name="connsiteX6" fmla="*/ 792557 w 1585113"/>
              <a:gd name="connsiteY6" fmla="*/ 1585113 h 1585113"/>
              <a:gd name="connsiteX7" fmla="*/ 0 w 1585113"/>
              <a:gd name="connsiteY7" fmla="*/ 1030323 h 158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5113" h="1585113">
                <a:moveTo>
                  <a:pt x="554790" y="0"/>
                </a:moveTo>
                <a:lnTo>
                  <a:pt x="554790" y="396278"/>
                </a:lnTo>
                <a:lnTo>
                  <a:pt x="1585113" y="396278"/>
                </a:lnTo>
                <a:lnTo>
                  <a:pt x="1585113" y="1188835"/>
                </a:lnTo>
                <a:lnTo>
                  <a:pt x="554790" y="1188835"/>
                </a:lnTo>
                <a:lnTo>
                  <a:pt x="554790" y="1585113"/>
                </a:lnTo>
                <a:lnTo>
                  <a:pt x="0" y="792557"/>
                </a:lnTo>
                <a:lnTo>
                  <a:pt x="55479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6531" tIns="595414" rIns="199135" bIns="595413" numCol="1" spcCol="1270" anchor="ctr" anchorCtr="0">
            <a:noAutofit/>
          </a:bodyPr>
          <a:lstStyle/>
          <a:p>
            <a:pPr marL="0" lvl="0" indent="0" algn="ctr" defTabSz="1244600">
              <a:lnSpc>
                <a:spcPct val="90000"/>
              </a:lnSpc>
              <a:spcBef>
                <a:spcPct val="0"/>
              </a:spcBef>
              <a:spcAft>
                <a:spcPct val="35000"/>
              </a:spcAft>
              <a:buNone/>
            </a:pPr>
            <a:r>
              <a:rPr lang="en-US" sz="1400" b="1" i="0" dirty="0"/>
              <a:t>health promotion and disease prevention</a:t>
            </a:r>
            <a:r>
              <a:rPr lang="en-US" sz="1400" b="0" i="0" dirty="0"/>
              <a:t> – recreation and sports activities are an enjoyable and effective way to improve health and well-being; they can relieve stress, increase fitness, improve physical and mental health, and prevent the development of chronic diseases, such as heart disease</a:t>
            </a:r>
            <a:endParaRPr lang="en-US" sz="1400" kern="1200" dirty="0"/>
          </a:p>
        </p:txBody>
      </p:sp>
      <p:sp>
        <p:nvSpPr>
          <p:cNvPr id="6" name="Freeform: Shape 5">
            <a:extLst>
              <a:ext uri="{FF2B5EF4-FFF2-40B4-BE49-F238E27FC236}">
                <a16:creationId xmlns:a16="http://schemas.microsoft.com/office/drawing/2014/main" id="{574E9827-D09C-3BBF-E535-ECC4E034A8CE}"/>
              </a:ext>
            </a:extLst>
          </p:cNvPr>
          <p:cNvSpPr/>
          <p:nvPr/>
        </p:nvSpPr>
        <p:spPr>
          <a:xfrm rot="4320000">
            <a:off x="934747" y="2736484"/>
            <a:ext cx="4691097" cy="3545243"/>
          </a:xfrm>
          <a:custGeom>
            <a:avLst/>
            <a:gdLst>
              <a:gd name="connsiteX0" fmla="*/ 0 w 1585113"/>
              <a:gd name="connsiteY0" fmla="*/ 1030323 h 1585113"/>
              <a:gd name="connsiteX1" fmla="*/ 396278 w 1585113"/>
              <a:gd name="connsiteY1" fmla="*/ 1030323 h 1585113"/>
              <a:gd name="connsiteX2" fmla="*/ 396278 w 1585113"/>
              <a:gd name="connsiteY2" fmla="*/ 0 h 1585113"/>
              <a:gd name="connsiteX3" fmla="*/ 1188835 w 1585113"/>
              <a:gd name="connsiteY3" fmla="*/ 0 h 1585113"/>
              <a:gd name="connsiteX4" fmla="*/ 1188835 w 1585113"/>
              <a:gd name="connsiteY4" fmla="*/ 1030323 h 1585113"/>
              <a:gd name="connsiteX5" fmla="*/ 1585113 w 1585113"/>
              <a:gd name="connsiteY5" fmla="*/ 1030323 h 1585113"/>
              <a:gd name="connsiteX6" fmla="*/ 792557 w 1585113"/>
              <a:gd name="connsiteY6" fmla="*/ 1585113 h 1585113"/>
              <a:gd name="connsiteX7" fmla="*/ 0 w 1585113"/>
              <a:gd name="connsiteY7" fmla="*/ 1030323 h 158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5113" h="1585113">
                <a:moveTo>
                  <a:pt x="1585113" y="554790"/>
                </a:moveTo>
                <a:lnTo>
                  <a:pt x="1188835" y="554790"/>
                </a:lnTo>
                <a:lnTo>
                  <a:pt x="1188835" y="1585113"/>
                </a:lnTo>
                <a:lnTo>
                  <a:pt x="396278" y="1585113"/>
                </a:lnTo>
                <a:lnTo>
                  <a:pt x="396278" y="554790"/>
                </a:lnTo>
                <a:lnTo>
                  <a:pt x="0" y="554790"/>
                </a:lnTo>
                <a:lnTo>
                  <a:pt x="792556" y="0"/>
                </a:lnTo>
                <a:lnTo>
                  <a:pt x="1585113" y="55479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vert270" wrap="square" lIns="723430" tIns="604547" rIns="723430" bIns="327152" numCol="1" spcCol="1270" anchor="ctr" anchorCtr="0">
            <a:noAutofit/>
          </a:bodyPr>
          <a:lstStyle/>
          <a:p>
            <a:pPr marL="0" lvl="0" indent="0" algn="ctr" defTabSz="2044700">
              <a:lnSpc>
                <a:spcPct val="90000"/>
              </a:lnSpc>
              <a:spcBef>
                <a:spcPct val="0"/>
              </a:spcBef>
              <a:spcAft>
                <a:spcPct val="35000"/>
              </a:spcAft>
              <a:buNone/>
            </a:pPr>
            <a:r>
              <a:rPr lang="en-US" sz="1400" b="1" i="0" dirty="0"/>
              <a:t>awareness </a:t>
            </a:r>
            <a:r>
              <a:rPr lang="en-US" sz="1200" b="1" i="0" dirty="0"/>
              <a:t>raising, reduction of stigma and social inclusion</a:t>
            </a:r>
            <a:r>
              <a:rPr lang="en-US" sz="1200" b="0" i="0" dirty="0"/>
              <a:t> – recreation &amp; sports activities are a powerful, low-cost means to foster greater inclusion of people with disabilities; they bring people of all ages &amp; abilities together for enjoyment, &amp; provide people with disabilities the opportunity to demonstrate their strengths and abilities, and promote a positive image of </a:t>
            </a:r>
            <a:r>
              <a:rPr lang="en-US" sz="1400" b="0" i="0" dirty="0"/>
              <a:t>disability</a:t>
            </a:r>
            <a:endParaRPr lang="en-US" sz="1400" kern="1200" dirty="0"/>
          </a:p>
        </p:txBody>
      </p:sp>
      <p:sp>
        <p:nvSpPr>
          <p:cNvPr id="5" name="Freeform: Shape 4">
            <a:extLst>
              <a:ext uri="{FF2B5EF4-FFF2-40B4-BE49-F238E27FC236}">
                <a16:creationId xmlns:a16="http://schemas.microsoft.com/office/drawing/2014/main" id="{97571618-55D5-B7C7-DC4B-E707F117E037}"/>
              </a:ext>
            </a:extLst>
          </p:cNvPr>
          <p:cNvSpPr/>
          <p:nvPr/>
        </p:nvSpPr>
        <p:spPr>
          <a:xfrm>
            <a:off x="4124325" y="4432483"/>
            <a:ext cx="3733800" cy="2374780"/>
          </a:xfrm>
          <a:custGeom>
            <a:avLst/>
            <a:gdLst>
              <a:gd name="connsiteX0" fmla="*/ 0 w 1585113"/>
              <a:gd name="connsiteY0" fmla="*/ 1030323 h 1585113"/>
              <a:gd name="connsiteX1" fmla="*/ 396278 w 1585113"/>
              <a:gd name="connsiteY1" fmla="*/ 1030323 h 1585113"/>
              <a:gd name="connsiteX2" fmla="*/ 396278 w 1585113"/>
              <a:gd name="connsiteY2" fmla="*/ 0 h 1585113"/>
              <a:gd name="connsiteX3" fmla="*/ 1188835 w 1585113"/>
              <a:gd name="connsiteY3" fmla="*/ 0 h 1585113"/>
              <a:gd name="connsiteX4" fmla="*/ 1188835 w 1585113"/>
              <a:gd name="connsiteY4" fmla="*/ 1030323 h 1585113"/>
              <a:gd name="connsiteX5" fmla="*/ 1585113 w 1585113"/>
              <a:gd name="connsiteY5" fmla="*/ 1030323 h 1585113"/>
              <a:gd name="connsiteX6" fmla="*/ 792557 w 1585113"/>
              <a:gd name="connsiteY6" fmla="*/ 1585113 h 1585113"/>
              <a:gd name="connsiteX7" fmla="*/ 0 w 1585113"/>
              <a:gd name="connsiteY7" fmla="*/ 1030323 h 158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5113" h="1585113">
                <a:moveTo>
                  <a:pt x="1585113" y="554790"/>
                </a:moveTo>
                <a:lnTo>
                  <a:pt x="1188835" y="554790"/>
                </a:lnTo>
                <a:lnTo>
                  <a:pt x="1188835" y="1585113"/>
                </a:lnTo>
                <a:lnTo>
                  <a:pt x="396278" y="1585113"/>
                </a:lnTo>
                <a:lnTo>
                  <a:pt x="396278" y="554790"/>
                </a:lnTo>
                <a:lnTo>
                  <a:pt x="0" y="554790"/>
                </a:lnTo>
                <a:lnTo>
                  <a:pt x="792556" y="0"/>
                </a:lnTo>
                <a:lnTo>
                  <a:pt x="1585113" y="55479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3429" tIns="604547" rIns="723430" bIns="327152" numCol="1" spcCol="1270" anchor="t" anchorCtr="0">
            <a:spAutoFit/>
          </a:bodyPr>
          <a:lstStyle/>
          <a:p>
            <a:pPr marL="0" lvl="0" indent="0" algn="ctr" defTabSz="2044700">
              <a:lnSpc>
                <a:spcPct val="90000"/>
              </a:lnSpc>
              <a:spcBef>
                <a:spcPct val="0"/>
              </a:spcBef>
              <a:spcAft>
                <a:spcPct val="35000"/>
              </a:spcAft>
              <a:buNone/>
            </a:pPr>
            <a:r>
              <a:rPr lang="en-US" sz="1400" b="1" i="0" dirty="0"/>
              <a:t>empowerment</a:t>
            </a:r>
            <a:r>
              <a:rPr lang="en-US" sz="1400" b="0" i="0" dirty="0"/>
              <a:t> – recreation and sports activities can empower people with disabilities by positively influencing their self-                                        </a:t>
            </a:r>
          </a:p>
          <a:p>
            <a:pPr marL="0" lvl="0" indent="0" algn="ctr" defTabSz="2044700">
              <a:lnSpc>
                <a:spcPct val="90000"/>
              </a:lnSpc>
              <a:spcBef>
                <a:spcPct val="0"/>
              </a:spcBef>
              <a:spcAft>
                <a:spcPct val="35000"/>
              </a:spcAft>
              <a:buNone/>
            </a:pPr>
            <a:r>
              <a:rPr lang="en-US" sz="1400" dirty="0"/>
              <a:t>    </a:t>
            </a:r>
            <a:r>
              <a:rPr lang="en-US" sz="1400" b="0" i="0" dirty="0"/>
              <a:t>confidence and self-esteem.</a:t>
            </a:r>
            <a:endParaRPr lang="en-US" sz="1400" kern="1200" dirty="0"/>
          </a:p>
        </p:txBody>
      </p:sp>
      <p:sp>
        <p:nvSpPr>
          <p:cNvPr id="9" name="TextBox 8">
            <a:extLst>
              <a:ext uri="{FF2B5EF4-FFF2-40B4-BE49-F238E27FC236}">
                <a16:creationId xmlns:a16="http://schemas.microsoft.com/office/drawing/2014/main" id="{8925254D-E863-5827-3181-E404037401C7}"/>
              </a:ext>
            </a:extLst>
          </p:cNvPr>
          <p:cNvSpPr txBox="1"/>
          <p:nvPr/>
        </p:nvSpPr>
        <p:spPr>
          <a:xfrm>
            <a:off x="4506552" y="3305790"/>
            <a:ext cx="3018333" cy="646331"/>
          </a:xfrm>
          <a:prstGeom prst="rect">
            <a:avLst/>
          </a:prstGeom>
          <a:noFill/>
        </p:spPr>
        <p:txBody>
          <a:bodyPr wrap="square" rtlCol="0">
            <a:spAutoFit/>
          </a:bodyPr>
          <a:lstStyle/>
          <a:p>
            <a:r>
              <a:rPr lang="en-US" b="1" dirty="0">
                <a:ln>
                  <a:gradFill>
                    <a:gsLst>
                      <a:gs pos="6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rPr>
              <a:t>The Benefits of Community </a:t>
            </a:r>
          </a:p>
          <a:p>
            <a:r>
              <a:rPr lang="en-US" b="1" dirty="0">
                <a:ln>
                  <a:gradFill>
                    <a:gsLst>
                      <a:gs pos="6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rPr>
              <a:t>            Participation</a:t>
            </a:r>
          </a:p>
        </p:txBody>
      </p:sp>
      <p:sp>
        <p:nvSpPr>
          <p:cNvPr id="10" name="TextBox 9">
            <a:extLst>
              <a:ext uri="{FF2B5EF4-FFF2-40B4-BE49-F238E27FC236}">
                <a16:creationId xmlns:a16="http://schemas.microsoft.com/office/drawing/2014/main" id="{BBF390F4-3D37-D502-6022-3C4D8AB9DB7C}"/>
              </a:ext>
            </a:extLst>
          </p:cNvPr>
          <p:cNvSpPr txBox="1"/>
          <p:nvPr/>
        </p:nvSpPr>
        <p:spPr>
          <a:xfrm>
            <a:off x="242518" y="212505"/>
            <a:ext cx="2733675" cy="1754326"/>
          </a:xfrm>
          <a:prstGeom prst="rect">
            <a:avLst/>
          </a:prstGeom>
          <a:noFill/>
        </p:spPr>
        <p:txBody>
          <a:bodyPr wrap="square" rtlCol="0">
            <a:spAutoFit/>
          </a:bodyPr>
          <a:lstStyle/>
          <a:p>
            <a:pPr algn="l"/>
            <a:r>
              <a:rPr lang="en-US" dirty="0">
                <a:solidFill>
                  <a:srgbClr val="000000"/>
                </a:solidFill>
                <a:latin typeface="Times New Roman" panose="02020603050405020304" pitchFamily="18" charset="0"/>
              </a:rPr>
              <a:t>Engaging</a:t>
            </a:r>
            <a:r>
              <a:rPr lang="en-US" b="0" i="0" dirty="0">
                <a:solidFill>
                  <a:srgbClr val="000000"/>
                </a:solidFill>
                <a:effectLst/>
                <a:latin typeface="Times New Roman" panose="02020603050405020304" pitchFamily="18" charset="0"/>
              </a:rPr>
              <a:t> in recreation, leisure and sports activities can have many benefits for both the individual and community. </a:t>
            </a:r>
          </a:p>
          <a:p>
            <a:pPr algn="l"/>
            <a:r>
              <a:rPr lang="en-US" b="0" i="0" dirty="0">
                <a:solidFill>
                  <a:srgbClr val="000000"/>
                </a:solidFill>
                <a:effectLst/>
                <a:latin typeface="Times New Roman" panose="02020603050405020304" pitchFamily="18" charset="0"/>
              </a:rPr>
              <a:t>These include:</a:t>
            </a:r>
          </a:p>
        </p:txBody>
      </p:sp>
    </p:spTree>
    <p:extLst>
      <p:ext uri="{BB962C8B-B14F-4D97-AF65-F5344CB8AC3E}">
        <p14:creationId xmlns:p14="http://schemas.microsoft.com/office/powerpoint/2010/main" val="4007209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7358E6B-0211-A143-C107-27DB0AEF9533}"/>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How to facilitate or build community connections? </a:t>
            </a:r>
          </a:p>
        </p:txBody>
      </p:sp>
      <p:sp>
        <p:nvSpPr>
          <p:cNvPr id="3" name="Content Placeholder 2">
            <a:extLst>
              <a:ext uri="{FF2B5EF4-FFF2-40B4-BE49-F238E27FC236}">
                <a16:creationId xmlns:a16="http://schemas.microsoft.com/office/drawing/2014/main" id="{0B7A2C6A-ED1E-1D75-5AA0-C15A5E7248AB}"/>
              </a:ext>
            </a:extLst>
          </p:cNvPr>
          <p:cNvSpPr>
            <a:spLocks noGrp="1"/>
          </p:cNvSpPr>
          <p:nvPr>
            <p:ph idx="1"/>
          </p:nvPr>
        </p:nvSpPr>
        <p:spPr>
          <a:xfrm>
            <a:off x="5992427" y="804672"/>
            <a:ext cx="5400997" cy="5230368"/>
          </a:xfrm>
        </p:spPr>
        <p:txBody>
          <a:bodyPr anchor="ctr">
            <a:normAutofit/>
          </a:bodyPr>
          <a:lstStyle/>
          <a:p>
            <a:r>
              <a:rPr lang="en-US" sz="2000" dirty="0">
                <a:solidFill>
                  <a:schemeClr val="tx2"/>
                </a:solidFill>
                <a:effectLst>
                  <a:outerShdw blurRad="38100" dist="38100" dir="2700000" algn="tl">
                    <a:srgbClr val="000000">
                      <a:alpha val="43137"/>
                    </a:srgbClr>
                  </a:outerShdw>
                </a:effectLst>
              </a:rPr>
              <a:t>10 WAYS TO BUILD A SENSE OF COMMUNITY </a:t>
            </a:r>
          </a:p>
          <a:p>
            <a:pPr marL="0" indent="0">
              <a:buNone/>
            </a:pPr>
            <a:endParaRPr lang="en-US" sz="2000" dirty="0">
              <a:solidFill>
                <a:schemeClr val="tx2"/>
              </a:solidFill>
              <a:effectLst>
                <a:outerShdw blurRad="38100" dist="38100" dir="2700000" algn="tl">
                  <a:srgbClr val="000000">
                    <a:alpha val="43137"/>
                  </a:srgbClr>
                </a:outerShdw>
              </a:effectLst>
            </a:endParaRPr>
          </a:p>
          <a:p>
            <a:pPr marL="914400" lvl="1" indent="-457200">
              <a:buFont typeface="+mj-lt"/>
              <a:buAutoNum type="arabicPeriod"/>
            </a:pPr>
            <a:r>
              <a:rPr lang="en-US" sz="1800" dirty="0">
                <a:solidFill>
                  <a:schemeClr val="tx2"/>
                </a:solidFill>
              </a:rPr>
              <a:t>Volunteer</a:t>
            </a:r>
          </a:p>
          <a:p>
            <a:pPr marL="914400" lvl="1" indent="-457200">
              <a:buFont typeface="+mj-lt"/>
              <a:buAutoNum type="arabicPeriod"/>
            </a:pPr>
            <a:r>
              <a:rPr lang="en-US" sz="1800" dirty="0">
                <a:solidFill>
                  <a:schemeClr val="tx2"/>
                </a:solidFill>
              </a:rPr>
              <a:t>Get to know your neighbors</a:t>
            </a:r>
          </a:p>
          <a:p>
            <a:pPr marL="914400" lvl="1" indent="-457200">
              <a:buFont typeface="+mj-lt"/>
              <a:buAutoNum type="arabicPeriod"/>
            </a:pPr>
            <a:r>
              <a:rPr lang="en-US" sz="1800" dirty="0">
                <a:solidFill>
                  <a:schemeClr val="tx2"/>
                </a:solidFill>
              </a:rPr>
              <a:t>Join a community garden, social action group, church, etc.</a:t>
            </a:r>
          </a:p>
          <a:p>
            <a:pPr marL="914400" lvl="1" indent="-457200">
              <a:buFont typeface="+mj-lt"/>
              <a:buAutoNum type="arabicPeriod"/>
            </a:pPr>
            <a:r>
              <a:rPr lang="en-US" sz="1800" b="0" i="0" dirty="0">
                <a:solidFill>
                  <a:srgbClr val="1F2426"/>
                </a:solidFill>
                <a:effectLst/>
              </a:rPr>
              <a:t>Join a local gym or sports league.</a:t>
            </a:r>
          </a:p>
          <a:p>
            <a:pPr marL="914400" lvl="1" indent="-457200">
              <a:buFont typeface="+mj-lt"/>
              <a:buAutoNum type="arabicPeriod"/>
            </a:pPr>
            <a:r>
              <a:rPr lang="en-US" sz="1800" dirty="0">
                <a:solidFill>
                  <a:schemeClr val="tx2"/>
                </a:solidFill>
              </a:rPr>
              <a:t>Help people in need: conduct acts of kindness, donate, etc.</a:t>
            </a:r>
          </a:p>
          <a:p>
            <a:pPr marL="914400" lvl="1" indent="-457200">
              <a:buFont typeface="+mj-lt"/>
              <a:buAutoNum type="arabicPeriod"/>
            </a:pPr>
            <a:r>
              <a:rPr lang="en-US" sz="1800" dirty="0">
                <a:solidFill>
                  <a:schemeClr val="tx2"/>
                </a:solidFill>
              </a:rPr>
              <a:t>Visit your neighborhood park</a:t>
            </a:r>
          </a:p>
          <a:p>
            <a:pPr marL="914400" lvl="1" indent="-457200">
              <a:buFont typeface="+mj-lt"/>
              <a:buAutoNum type="arabicPeriod"/>
            </a:pPr>
            <a:r>
              <a:rPr lang="en-US" sz="1800" dirty="0">
                <a:solidFill>
                  <a:schemeClr val="tx2"/>
                </a:solidFill>
              </a:rPr>
              <a:t>Organize a block party</a:t>
            </a:r>
          </a:p>
          <a:p>
            <a:pPr marL="914400" lvl="1" indent="-457200">
              <a:buFont typeface="+mj-lt"/>
              <a:buAutoNum type="arabicPeriod"/>
            </a:pPr>
            <a:r>
              <a:rPr lang="en-US" sz="1800" dirty="0">
                <a:solidFill>
                  <a:schemeClr val="tx2"/>
                </a:solidFill>
              </a:rPr>
              <a:t>Use your local library </a:t>
            </a:r>
          </a:p>
          <a:p>
            <a:pPr marL="914400" lvl="1" indent="-457200">
              <a:buFont typeface="+mj-lt"/>
              <a:buAutoNum type="arabicPeriod"/>
            </a:pPr>
            <a:r>
              <a:rPr lang="en-US" sz="1800" dirty="0">
                <a:solidFill>
                  <a:schemeClr val="tx2"/>
                </a:solidFill>
              </a:rPr>
              <a:t>Buy and sell local goods and services: use local businesses</a:t>
            </a:r>
          </a:p>
          <a:p>
            <a:pPr marL="914400" lvl="1" indent="-457200">
              <a:buFont typeface="+mj-lt"/>
              <a:buAutoNum type="arabicPeriod"/>
            </a:pPr>
            <a:r>
              <a:rPr lang="en-US" sz="1800" dirty="0">
                <a:solidFill>
                  <a:schemeClr val="tx2"/>
                </a:solidFill>
              </a:rPr>
              <a:t>Speak up &amp; take action when something concerns you within your community</a:t>
            </a:r>
          </a:p>
        </p:txBody>
      </p:sp>
    </p:spTree>
    <p:extLst>
      <p:ext uri="{BB962C8B-B14F-4D97-AF65-F5344CB8AC3E}">
        <p14:creationId xmlns:p14="http://schemas.microsoft.com/office/powerpoint/2010/main" val="143493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7200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3B752-5B24-97E2-8E13-75DA29CFB34F}"/>
              </a:ext>
            </a:extLst>
          </p:cNvPr>
          <p:cNvSpPr>
            <a:spLocks noGrp="1"/>
          </p:cNvSpPr>
          <p:nvPr>
            <p:ph type="title"/>
          </p:nvPr>
        </p:nvSpPr>
        <p:spPr>
          <a:xfrm>
            <a:off x="292962" y="379275"/>
            <a:ext cx="7563035" cy="1004594"/>
          </a:xfrm>
          <a:solidFill>
            <a:schemeClr val="accent2"/>
          </a:solidFill>
        </p:spPr>
        <p:txBody>
          <a:bodyPr>
            <a:normAutofit/>
          </a:bodyPr>
          <a:lstStyle/>
          <a:p>
            <a:pPr algn="ctr"/>
            <a:r>
              <a:rPr lang="en-US" dirty="0">
                <a:solidFill>
                  <a:srgbClr val="FFFFFF"/>
                </a:solidFill>
              </a:rPr>
              <a:t>Individual Planning Discussion</a:t>
            </a:r>
          </a:p>
        </p:txBody>
      </p:sp>
      <p:graphicFrame>
        <p:nvGraphicFramePr>
          <p:cNvPr id="5" name="Content Placeholder 2">
            <a:extLst>
              <a:ext uri="{FF2B5EF4-FFF2-40B4-BE49-F238E27FC236}">
                <a16:creationId xmlns:a16="http://schemas.microsoft.com/office/drawing/2014/main" id="{B5E90B6B-1EE3-A052-391F-797A0A1028EA}"/>
              </a:ext>
            </a:extLst>
          </p:cNvPr>
          <p:cNvGraphicFramePr>
            <a:graphicFrameLocks noGrp="1"/>
          </p:cNvGraphicFramePr>
          <p:nvPr>
            <p:ph idx="1"/>
            <p:extLst>
              <p:ext uri="{D42A27DB-BD31-4B8C-83A1-F6EECF244321}">
                <p14:modId xmlns:p14="http://schemas.microsoft.com/office/powerpoint/2010/main" val="1068388314"/>
              </p:ext>
            </p:extLst>
          </p:nvPr>
        </p:nvGraphicFramePr>
        <p:xfrm>
          <a:off x="727967" y="1949843"/>
          <a:ext cx="10102049" cy="4908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white background with black text&#10;&#10;Description automatically generated">
            <a:extLst>
              <a:ext uri="{FF2B5EF4-FFF2-40B4-BE49-F238E27FC236}">
                <a16:creationId xmlns:a16="http://schemas.microsoft.com/office/drawing/2014/main" id="{A5864774-F08B-779C-3241-B7F6FE4F7E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65471" y="90659"/>
            <a:ext cx="2379955" cy="1955036"/>
          </a:xfrm>
          <a:prstGeom prst="rect">
            <a:avLst/>
          </a:prstGeom>
        </p:spPr>
      </p:pic>
    </p:spTree>
    <p:extLst>
      <p:ext uri="{BB962C8B-B14F-4D97-AF65-F5344CB8AC3E}">
        <p14:creationId xmlns:p14="http://schemas.microsoft.com/office/powerpoint/2010/main" val="720977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6" ma:contentTypeDescription="Create a new document." ma:contentTypeScope="" ma:versionID="7b5400e9bdfd878d18f66cc9f0eb591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f4d574550018294bafbe057c95de5d20"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B4B08D-E377-4557-A816-353FD3566A0C}"/>
</file>

<file path=customXml/itemProps2.xml><?xml version="1.0" encoding="utf-8"?>
<ds:datastoreItem xmlns:ds="http://schemas.openxmlformats.org/officeDocument/2006/customXml" ds:itemID="{6A5C9271-0CB2-4E4D-9546-B1F5FE5B3099}"/>
</file>

<file path=docProps/app.xml><?xml version="1.0" encoding="utf-8"?>
<Properties xmlns="http://schemas.openxmlformats.org/officeDocument/2006/extended-properties" xmlns:vt="http://schemas.openxmlformats.org/officeDocument/2006/docPropsVTypes">
  <TotalTime>385</TotalTime>
  <Words>918</Words>
  <Application>Microsoft Office PowerPoint</Application>
  <PresentationFormat>Widescreen</PresentationFormat>
  <Paragraphs>50</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Aptos Display</vt:lpstr>
      <vt:lpstr>Arial</vt:lpstr>
      <vt:lpstr>Calibri</vt:lpstr>
      <vt:lpstr>Times New Roman</vt:lpstr>
      <vt:lpstr>Office Theme</vt:lpstr>
      <vt:lpstr>Benefits of Community Connection</vt:lpstr>
      <vt:lpstr>Functional or Personal Relationship</vt:lpstr>
      <vt:lpstr>Community Connections</vt:lpstr>
      <vt:lpstr>Recreation, leisure &amp; sports play an important role in our communities.</vt:lpstr>
      <vt:lpstr>PowerPoint Presentation</vt:lpstr>
      <vt:lpstr>How to facilitate or build community connections? </vt:lpstr>
      <vt:lpstr>Individual Planning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Benefits of Community Connection</dc:title>
  <dc:creator>Paladino, Denise T</dc:creator>
  <cp:lastModifiedBy>Paladino, Denise T</cp:lastModifiedBy>
  <cp:revision>14</cp:revision>
  <dcterms:created xsi:type="dcterms:W3CDTF">2024-01-29T17:25:33Z</dcterms:created>
  <dcterms:modified xsi:type="dcterms:W3CDTF">2024-02-22T22:23:18Z</dcterms:modified>
</cp:coreProperties>
</file>